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66" r:id="rId2"/>
    <p:sldId id="258" r:id="rId3"/>
    <p:sldId id="337" r:id="rId4"/>
    <p:sldId id="341" r:id="rId5"/>
    <p:sldId id="338" r:id="rId6"/>
    <p:sldId id="343" r:id="rId7"/>
    <p:sldId id="256" r:id="rId8"/>
    <p:sldId id="261" r:id="rId9"/>
    <p:sldId id="336" r:id="rId10"/>
    <p:sldId id="339" r:id="rId11"/>
    <p:sldId id="264" r:id="rId12"/>
    <p:sldId id="340" r:id="rId13"/>
    <p:sldId id="342" r:id="rId14"/>
    <p:sldId id="334" r:id="rId15"/>
  </p:sldIdLst>
  <p:sldSz cx="14630400" cy="8229600"/>
  <p:notesSz cx="8229600" cy="14630400"/>
  <p:embeddedFontLst>
    <p:embeddedFont>
      <p:font typeface="Lato" panose="020F0502020204030203" pitchFamily="34" charset="0"/>
      <p:regular r:id="rId17"/>
      <p:bold r:id="rId18"/>
    </p:embeddedFont>
    <p:embeddedFont>
      <p:font typeface="Lato Bold" panose="020F0502020204030203" charset="0"/>
      <p:bold r:id="rId1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94" autoAdjust="0"/>
    <p:restoredTop sz="94610"/>
  </p:normalViewPr>
  <p:slideViewPr>
    <p:cSldViewPr snapToGrid="0" snapToObjects="1">
      <p:cViewPr varScale="1">
        <p:scale>
          <a:sx n="82" d="100"/>
          <a:sy n="82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68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FAF44-A9F1-32D5-AB06-010087410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39B82-598C-B993-4B9F-C255357B1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20F97B-DB32-56A3-9A28-D6CA9FA91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62C8F-4794-FAA7-4FBD-38A1CF6478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9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887C5-1BFB-134E-7443-027D54A0A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21A5930-3D70-EF24-2918-0697880BE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91D4289-7840-0882-134A-4745D3FED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185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9B691-89B2-7B82-CB94-7AB4B024C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87EBB-3755-8737-C25D-48C73392F0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B1255-0FF4-BA2A-946A-00AE61289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DB8A4-D814-7FB9-04BB-3EC344D87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64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78DCA-ECBA-F54A-836C-C8B1CFE92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12303-9A54-DAA6-12EE-6D30CEC6E2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1D1B2-33EF-258D-3455-A2F9AF571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034D8-2A75-4375-8682-C6801091DE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09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93FFE56-5268-86A5-243F-26F8C6CFA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D72FB-05C6-4545-85FB-6B31EFC718A6}" type="datetime1">
              <a:rPr lang="it-IT" smtClean="0"/>
              <a:t>09/04/2026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7FD7AC-0304-C481-C1B3-5247AA81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BD59A1-1DE6-D549-9322-B286E43B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68D7D-9EC9-4A9E-BE12-9B8DFA9A9E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341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A307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sv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7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7BA66BE8-CB45-FE6B-029C-2D7413129DEF}"/>
              </a:ext>
            </a:extLst>
          </p:cNvPr>
          <p:cNvSpPr/>
          <p:nvPr/>
        </p:nvSpPr>
        <p:spPr>
          <a:xfrm>
            <a:off x="0" y="-140418"/>
            <a:ext cx="14630400" cy="8383666"/>
          </a:xfrm>
          <a:prstGeom prst="rect">
            <a:avLst/>
          </a:prstGeom>
          <a:solidFill>
            <a:srgbClr val="1A3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600" noProof="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233E12C-8A6C-89AC-0B9B-F38949D21F92}"/>
              </a:ext>
            </a:extLst>
          </p:cNvPr>
          <p:cNvSpPr txBox="1"/>
          <p:nvPr/>
        </p:nvSpPr>
        <p:spPr>
          <a:xfrm>
            <a:off x="6475528" y="4335623"/>
            <a:ext cx="7841462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320" b="1" noProof="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Novità Diritto Soggettivo e MetApprendo</a:t>
            </a:r>
          </a:p>
          <a:p>
            <a:endParaRPr lang="it-IT" sz="2000" b="1" noProof="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  <a:p>
            <a:r>
              <a:rPr lang="it-IT" sz="2000" b="1" noProof="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8 Aprile 2026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D5C4D04-73E8-CDCE-8452-927BD00B6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418"/>
            <a:ext cx="6129065" cy="83587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44A8F6-D731-8418-E2CE-72B515EB29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7564245" y="916871"/>
            <a:ext cx="5262755" cy="28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9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16729" y="1241465"/>
            <a:ext cx="7683341" cy="1303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it-IT" sz="41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MetApprendo Non È un Ente di Formazione</a:t>
            </a:r>
            <a:endParaRPr lang="it-IT" sz="4100" noProof="0" dirty="0"/>
          </a:p>
        </p:txBody>
      </p:sp>
      <p:sp>
        <p:nvSpPr>
          <p:cNvPr id="6" name="Text 3"/>
          <p:cNvSpPr/>
          <p:nvPr/>
        </p:nvSpPr>
        <p:spPr>
          <a:xfrm>
            <a:off x="6216728" y="2685477"/>
            <a:ext cx="7683341" cy="1598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it-IT" sz="230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 non mira a</a:t>
            </a:r>
            <a:r>
              <a:rPr lang="it-IT" sz="23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it-IT" sz="2300" noProof="0" dirty="0" err="1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diventarlo</a:t>
            </a:r>
            <a:r>
              <a:rPr lang="it-IT" sz="23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 </a:t>
            </a:r>
            <a:r>
              <a:rPr lang="it-IT" sz="240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È un </a:t>
            </a:r>
            <a:r>
              <a:rPr lang="it-IT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servizio che nasce dal  contratto: </a:t>
            </a:r>
            <a:r>
              <a:rPr lang="it-IT" sz="240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offre</a:t>
            </a:r>
            <a:r>
              <a:rPr lang="it-IT" sz="240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it-IT" sz="240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un supporto alle imprese, mette al centro il lavoratore e trasforma la formazione in un </a:t>
            </a:r>
            <a:r>
              <a:rPr lang="it-IT" sz="2400" b="1" dirty="0">
                <a:solidFill>
                  <a:srgbClr val="F392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asset strategico certificato</a:t>
            </a:r>
            <a:r>
              <a:rPr lang="it-IT" sz="240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it-IT" sz="2400" dirty="0"/>
          </a:p>
          <a:p>
            <a:pPr>
              <a:lnSpc>
                <a:spcPts val="2500"/>
              </a:lnSpc>
            </a:pPr>
            <a:endParaRPr lang="it-IT" sz="2400" noProof="0" dirty="0"/>
          </a:p>
          <a:p>
            <a:pPr marL="0" indent="0" algn="l">
              <a:lnSpc>
                <a:spcPts val="2500"/>
              </a:lnSpc>
              <a:buNone/>
            </a:pPr>
            <a:endParaRPr lang="it-IT" sz="2300" noProof="0" dirty="0"/>
          </a:p>
        </p:txBody>
      </p:sp>
      <p:sp>
        <p:nvSpPr>
          <p:cNvPr id="16" name="Shape 0">
            <a:extLst>
              <a:ext uri="{FF2B5EF4-FFF2-40B4-BE49-F238E27FC236}">
                <a16:creationId xmlns:a16="http://schemas.microsoft.com/office/drawing/2014/main" id="{3B9853C5-A34C-4CD2-BE7F-04F597DFFA88}"/>
              </a:ext>
            </a:extLst>
          </p:cNvPr>
          <p:cNvSpPr/>
          <p:nvPr/>
        </p:nvSpPr>
        <p:spPr>
          <a:xfrm>
            <a:off x="6127790" y="370760"/>
            <a:ext cx="3961924" cy="426126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A192B4AE-97F5-90BB-A3BD-AC88037C3426}"/>
              </a:ext>
            </a:extLst>
          </p:cNvPr>
          <p:cNvSpPr/>
          <p:nvPr/>
        </p:nvSpPr>
        <p:spPr>
          <a:xfrm>
            <a:off x="6263878" y="438626"/>
            <a:ext cx="24857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IL VALORE DI METAPPRENDO</a:t>
            </a:r>
            <a:endParaRPr lang="it-IT" sz="2000" noProof="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672F832-393B-83AB-0AC0-B96D6C2FB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752" y="3986212"/>
            <a:ext cx="4124325" cy="406717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DF0341F-2565-765F-4E71-69E0B6B3B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712AA59-981F-9274-8515-DD46268A456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32760"/>
            <a:ext cx="3961924" cy="426126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3" name="Text 1"/>
          <p:cNvSpPr/>
          <p:nvPr/>
        </p:nvSpPr>
        <p:spPr>
          <a:xfrm>
            <a:off x="929878" y="1200626"/>
            <a:ext cx="24857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IL VALORE DI METAPPRENDO</a:t>
            </a:r>
            <a:endParaRPr lang="it-IT" sz="2000" noProof="0" dirty="0"/>
          </a:p>
        </p:txBody>
      </p:sp>
      <p:sp>
        <p:nvSpPr>
          <p:cNvPr id="4" name="Text 2"/>
          <p:cNvSpPr/>
          <p:nvPr/>
        </p:nvSpPr>
        <p:spPr>
          <a:xfrm>
            <a:off x="793790" y="1649611"/>
            <a:ext cx="58308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it-IT" sz="44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Tre Pilastri, Un Sistema</a:t>
            </a:r>
            <a:endParaRPr lang="it-IT" sz="4450" noProof="0" dirty="0"/>
          </a:p>
        </p:txBody>
      </p:sp>
      <p:sp>
        <p:nvSpPr>
          <p:cNvPr id="5" name="Shape 3"/>
          <p:cNvSpPr/>
          <p:nvPr/>
        </p:nvSpPr>
        <p:spPr>
          <a:xfrm>
            <a:off x="793790" y="2698552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6" name="Shape 4"/>
          <p:cNvSpPr/>
          <p:nvPr/>
        </p:nvSpPr>
        <p:spPr>
          <a:xfrm>
            <a:off x="1028224" y="293298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3120033"/>
            <a:ext cx="306110" cy="30611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28224" y="3840242"/>
            <a:ext cx="3727490" cy="490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Economia di Scala</a:t>
            </a:r>
            <a:endParaRPr lang="it-IT" sz="2200" noProof="0" dirty="0"/>
          </a:p>
        </p:txBody>
      </p:sp>
      <p:sp>
        <p:nvSpPr>
          <p:cNvPr id="9" name="Text 6"/>
          <p:cNvSpPr/>
          <p:nvPr/>
        </p:nvSpPr>
        <p:spPr>
          <a:xfrm>
            <a:off x="1028224" y="4330660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 </a:t>
            </a:r>
            <a:r>
              <a:rPr lang="it-IT" sz="175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1,50€</a:t>
            </a: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— il costo di un caffè — ogni azienda accede a un'infrastruttura tecnologica e a un catalogo che da sola non potrebbe mai sostenere. </a:t>
            </a:r>
            <a:r>
              <a:rPr lang="it-IT" sz="175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È l'efficienza della rete che abbatte i costi individuali.</a:t>
            </a:r>
            <a:endParaRPr lang="it-IT" sz="1750" noProof="0" dirty="0"/>
          </a:p>
        </p:txBody>
      </p:sp>
      <p:sp>
        <p:nvSpPr>
          <p:cNvPr id="10" name="Shape 7"/>
          <p:cNvSpPr/>
          <p:nvPr/>
        </p:nvSpPr>
        <p:spPr>
          <a:xfrm>
            <a:off x="5216962" y="2698552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1" name="Shape 8"/>
          <p:cNvSpPr/>
          <p:nvPr/>
        </p:nvSpPr>
        <p:spPr>
          <a:xfrm>
            <a:off x="5451396" y="293298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3120033"/>
            <a:ext cx="306110" cy="30611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51396" y="3840242"/>
            <a:ext cx="29203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Compliance e Soluzioni</a:t>
            </a:r>
            <a:endParaRPr lang="it-IT" sz="2200" noProof="0" dirty="0"/>
          </a:p>
        </p:txBody>
      </p:sp>
      <p:sp>
        <p:nvSpPr>
          <p:cNvPr id="14" name="Text 10"/>
          <p:cNvSpPr/>
          <p:nvPr/>
        </p:nvSpPr>
        <p:spPr>
          <a:xfrm>
            <a:off x="5451396" y="4330660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Aiutiamo le aziende ad adempiere all'obbligo delle </a:t>
            </a:r>
            <a:r>
              <a:rPr lang="it-IT" sz="175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24 ore di formazione</a:t>
            </a: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grazie a pillole formative di qualità e al tracciamento certificato di ogni attività svolta.</a:t>
            </a:r>
            <a:endParaRPr lang="it-IT" sz="1750" noProof="0" dirty="0"/>
          </a:p>
        </p:txBody>
      </p:sp>
      <p:sp>
        <p:nvSpPr>
          <p:cNvPr id="15" name="Shape 11"/>
          <p:cNvSpPr/>
          <p:nvPr/>
        </p:nvSpPr>
        <p:spPr>
          <a:xfrm>
            <a:off x="9640133" y="2698552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6" name="Shape 12"/>
          <p:cNvSpPr/>
          <p:nvPr/>
        </p:nvSpPr>
        <p:spPr>
          <a:xfrm>
            <a:off x="9874568" y="293298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1734" y="3120033"/>
            <a:ext cx="306110" cy="30611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74568" y="3840242"/>
            <a:ext cx="34807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Certificazione ESG e Futuro</a:t>
            </a:r>
            <a:endParaRPr lang="it-IT" sz="2200" noProof="0" dirty="0"/>
          </a:p>
        </p:txBody>
      </p:sp>
      <p:sp>
        <p:nvSpPr>
          <p:cNvPr id="19" name="Text 14"/>
          <p:cNvSpPr/>
          <p:nvPr/>
        </p:nvSpPr>
        <p:spPr>
          <a:xfrm>
            <a:off x="9874568" y="4330660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MetApprendo non è un costo, ma un </a:t>
            </a:r>
            <a:r>
              <a:rPr lang="it-IT" sz="175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investimento sul capitale umano</a:t>
            </a: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 La storia formativa in Blockchain è un bollino di qualità spendibile nei bilanci ESG e nei bandi di gara.</a:t>
            </a:r>
            <a:endParaRPr lang="it-IT" sz="1750" noProof="0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FD2B883-FF5D-0B77-7E01-15D4EC2B9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BA14381-7985-31E3-3743-9D5EE4A229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825897" y="1030049"/>
            <a:ext cx="9308663" cy="540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it-IT" sz="34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Certificazione ESG e Futuro: Un Asset Strategico</a:t>
            </a:r>
            <a:endParaRPr lang="it-IT" sz="3400" noProof="0" dirty="0"/>
          </a:p>
        </p:txBody>
      </p:sp>
      <p:sp>
        <p:nvSpPr>
          <p:cNvPr id="5" name="Text 3"/>
          <p:cNvSpPr/>
          <p:nvPr/>
        </p:nvSpPr>
        <p:spPr>
          <a:xfrm>
            <a:off x="825896" y="1679694"/>
            <a:ext cx="12547203" cy="333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it-IT" sz="23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MetApprendo non è un costo, ma un </a:t>
            </a:r>
            <a:r>
              <a:rPr lang="it-IT" sz="2300" b="1" noProof="0" dirty="0">
                <a:solidFill>
                  <a:srgbClr val="F392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investimento sul capitale umano</a:t>
            </a:r>
            <a:r>
              <a:rPr lang="it-IT" sz="23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 La storia formativa certificata in Blockchain è un </a:t>
            </a:r>
            <a:r>
              <a:rPr lang="it-IT" sz="230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bollino di qualità</a:t>
            </a:r>
            <a:r>
              <a:rPr lang="it-IT" sz="23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spendibile su più fronti.</a:t>
            </a:r>
            <a:endParaRPr lang="it-IT" sz="2300" noProof="0" dirty="0"/>
          </a:p>
        </p:txBody>
      </p:sp>
      <p:sp>
        <p:nvSpPr>
          <p:cNvPr id="6" name="Shape 4"/>
          <p:cNvSpPr/>
          <p:nvPr/>
        </p:nvSpPr>
        <p:spPr>
          <a:xfrm>
            <a:off x="825897" y="2722126"/>
            <a:ext cx="5902643" cy="1605320"/>
          </a:xfrm>
          <a:prstGeom prst="roundRect">
            <a:avLst>
              <a:gd name="adj" fmla="val 4526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7" name="Shape 5"/>
          <p:cNvSpPr/>
          <p:nvPr/>
        </p:nvSpPr>
        <p:spPr>
          <a:xfrm>
            <a:off x="1006515" y="2902744"/>
            <a:ext cx="518993" cy="518993"/>
          </a:xfrm>
          <a:prstGeom prst="roundRect">
            <a:avLst>
              <a:gd name="adj" fmla="val 17616973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71" y="3045381"/>
            <a:ext cx="233482" cy="23348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095415" y="3553658"/>
            <a:ext cx="2162532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it-IT" sz="17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Bilanci ESG</a:t>
            </a:r>
            <a:endParaRPr lang="it-IT" sz="1700" noProof="0" dirty="0"/>
          </a:p>
        </p:txBody>
      </p:sp>
      <p:sp>
        <p:nvSpPr>
          <p:cNvPr id="10" name="Text 7"/>
          <p:cNvSpPr/>
          <p:nvPr/>
        </p:nvSpPr>
        <p:spPr>
          <a:xfrm>
            <a:off x="1095415" y="3902988"/>
            <a:ext cx="554140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it-IT" sz="13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 formazione certificata valorizza i report di sostenibilità aziendale</a:t>
            </a:r>
            <a:endParaRPr lang="it-IT" sz="1350" noProof="0" dirty="0"/>
          </a:p>
        </p:txBody>
      </p:sp>
      <p:sp>
        <p:nvSpPr>
          <p:cNvPr id="11" name="Shape 8"/>
          <p:cNvSpPr/>
          <p:nvPr/>
        </p:nvSpPr>
        <p:spPr>
          <a:xfrm>
            <a:off x="6962061" y="2722126"/>
            <a:ext cx="5902643" cy="1605320"/>
          </a:xfrm>
          <a:prstGeom prst="roundRect">
            <a:avLst>
              <a:gd name="adj" fmla="val 4526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2" name="Shape 9"/>
          <p:cNvSpPr/>
          <p:nvPr/>
        </p:nvSpPr>
        <p:spPr>
          <a:xfrm>
            <a:off x="7142678" y="2902744"/>
            <a:ext cx="518993" cy="518993"/>
          </a:xfrm>
          <a:prstGeom prst="roundRect">
            <a:avLst>
              <a:gd name="adj" fmla="val 17616973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85434" y="3045381"/>
            <a:ext cx="233482" cy="23348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142678" y="3553658"/>
            <a:ext cx="2162532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it-IT" sz="17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Bandi e Gare</a:t>
            </a:r>
            <a:endParaRPr lang="it-IT" sz="1700" noProof="0" dirty="0"/>
          </a:p>
        </p:txBody>
      </p:sp>
      <p:sp>
        <p:nvSpPr>
          <p:cNvPr id="15" name="Text 11"/>
          <p:cNvSpPr/>
          <p:nvPr/>
        </p:nvSpPr>
        <p:spPr>
          <a:xfrm>
            <a:off x="7142678" y="3902988"/>
            <a:ext cx="554140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it-IT" sz="13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Un vantaggio competitivo nelle procedure di qualificazione e negli appalti</a:t>
            </a:r>
            <a:endParaRPr lang="it-IT" sz="1350" noProof="0" dirty="0"/>
          </a:p>
        </p:txBody>
      </p:sp>
      <p:sp>
        <p:nvSpPr>
          <p:cNvPr id="16" name="Shape 12"/>
          <p:cNvSpPr/>
          <p:nvPr/>
        </p:nvSpPr>
        <p:spPr>
          <a:xfrm>
            <a:off x="879078" y="4559915"/>
            <a:ext cx="5902643" cy="1644194"/>
          </a:xfrm>
          <a:prstGeom prst="roundRect">
            <a:avLst>
              <a:gd name="adj" fmla="val 3929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7" name="Shape 13"/>
          <p:cNvSpPr/>
          <p:nvPr/>
        </p:nvSpPr>
        <p:spPr>
          <a:xfrm>
            <a:off x="1171615" y="4741585"/>
            <a:ext cx="518993" cy="518993"/>
          </a:xfrm>
          <a:prstGeom prst="roundRect">
            <a:avLst>
              <a:gd name="adj" fmla="val 17616973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4371" y="4884222"/>
            <a:ext cx="233482" cy="233482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171615" y="5392499"/>
            <a:ext cx="2162532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it-IT" sz="1700" b="1" noProof="0" dirty="0" err="1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Employer</a:t>
            </a:r>
            <a:r>
              <a:rPr lang="it-IT" sz="17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 Branding</a:t>
            </a:r>
            <a:endParaRPr lang="it-IT" sz="1700" noProof="0" dirty="0"/>
          </a:p>
        </p:txBody>
      </p:sp>
      <p:sp>
        <p:nvSpPr>
          <p:cNvPr id="20" name="Text 15"/>
          <p:cNvSpPr/>
          <p:nvPr/>
        </p:nvSpPr>
        <p:spPr>
          <a:xfrm>
            <a:off x="1171615" y="5741829"/>
            <a:ext cx="5541407" cy="243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it-IT" sz="13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Attira e trattiene i migliori talenti nel mercato del lavoro</a:t>
            </a:r>
            <a:endParaRPr lang="it-IT" sz="1350" noProof="0" dirty="0"/>
          </a:p>
        </p:txBody>
      </p:sp>
      <p:sp>
        <p:nvSpPr>
          <p:cNvPr id="21" name="Shape 16"/>
          <p:cNvSpPr/>
          <p:nvPr/>
        </p:nvSpPr>
        <p:spPr>
          <a:xfrm>
            <a:off x="6924477" y="4510684"/>
            <a:ext cx="5902643" cy="1693425"/>
          </a:xfrm>
          <a:prstGeom prst="roundRect">
            <a:avLst>
              <a:gd name="adj" fmla="val 3929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22" name="Shape 17"/>
          <p:cNvSpPr/>
          <p:nvPr/>
        </p:nvSpPr>
        <p:spPr>
          <a:xfrm>
            <a:off x="7206178" y="4716185"/>
            <a:ext cx="518993" cy="518993"/>
          </a:xfrm>
          <a:prstGeom prst="roundRect">
            <a:avLst>
              <a:gd name="adj" fmla="val 17616973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48934" y="4858822"/>
            <a:ext cx="233482" cy="233482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7206178" y="5367099"/>
            <a:ext cx="2162532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it-IT" sz="17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Blockchain</a:t>
            </a:r>
            <a:endParaRPr lang="it-IT" sz="1700" noProof="0" dirty="0"/>
          </a:p>
        </p:txBody>
      </p:sp>
      <p:sp>
        <p:nvSpPr>
          <p:cNvPr id="25" name="Text 19"/>
          <p:cNvSpPr/>
          <p:nvPr/>
        </p:nvSpPr>
        <p:spPr>
          <a:xfrm>
            <a:off x="7206178" y="5678329"/>
            <a:ext cx="5541407" cy="487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it-IT" sz="13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Certificazione immutabile e verificabile della storia formativa di ogni lavoratore</a:t>
            </a:r>
            <a:endParaRPr lang="it-IT" sz="1350" noProof="0" dirty="0"/>
          </a:p>
        </p:txBody>
      </p:sp>
      <p:sp>
        <p:nvSpPr>
          <p:cNvPr id="31" name="Shape 0">
            <a:extLst>
              <a:ext uri="{FF2B5EF4-FFF2-40B4-BE49-F238E27FC236}">
                <a16:creationId xmlns:a16="http://schemas.microsoft.com/office/drawing/2014/main" id="{30A2B5FB-699F-714C-F594-1C7F5902AC10}"/>
              </a:ext>
            </a:extLst>
          </p:cNvPr>
          <p:cNvSpPr/>
          <p:nvPr/>
        </p:nvSpPr>
        <p:spPr>
          <a:xfrm>
            <a:off x="742990" y="370760"/>
            <a:ext cx="3961924" cy="426126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32" name="Text 1">
            <a:extLst>
              <a:ext uri="{FF2B5EF4-FFF2-40B4-BE49-F238E27FC236}">
                <a16:creationId xmlns:a16="http://schemas.microsoft.com/office/drawing/2014/main" id="{D16989BD-1869-2ED3-A33D-0AB2930BA1A8}"/>
              </a:ext>
            </a:extLst>
          </p:cNvPr>
          <p:cNvSpPr/>
          <p:nvPr/>
        </p:nvSpPr>
        <p:spPr>
          <a:xfrm>
            <a:off x="879078" y="438626"/>
            <a:ext cx="2485787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IL VALORE DI METAPPRENDO</a:t>
            </a:r>
            <a:endParaRPr lang="it-IT" sz="2000" noProof="0" dirty="0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C676494C-BFE9-5EC7-B182-08379BE0B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207A9E1A-4910-43DC-18EB-A6C40C0227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223A6-82E6-E071-FDB6-90CE662F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EA181689-47A4-C189-B64E-33C04CFFBD80}"/>
              </a:ext>
            </a:extLst>
          </p:cNvPr>
          <p:cNvSpPr/>
          <p:nvPr/>
        </p:nvSpPr>
        <p:spPr>
          <a:xfrm>
            <a:off x="1724045" y="240864"/>
            <a:ext cx="11182310" cy="1394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it-IT" sz="44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Il </a:t>
            </a:r>
            <a:r>
              <a:rPr lang="it-IT" sz="4400" b="1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futuro di </a:t>
            </a:r>
            <a:r>
              <a:rPr lang="it-IT" sz="44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MetApprendo si presenta con un orizzonte ampio</a:t>
            </a:r>
            <a:endParaRPr lang="it-IT" sz="4400" noProof="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2C2C103-90DD-8BCC-4A7A-001273E8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AA74EBB-E21F-53B4-287C-8F1B0BD1E1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  <p:pic>
        <p:nvPicPr>
          <p:cNvPr id="8" name="Elemento grafico 7" descr="Singolo ingranaggio con riempimento a tinta unita">
            <a:extLst>
              <a:ext uri="{FF2B5EF4-FFF2-40B4-BE49-F238E27FC236}">
                <a16:creationId xmlns:a16="http://schemas.microsoft.com/office/drawing/2014/main" id="{06966937-89BF-D9BF-04A4-AC9653959B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1461" y="1981199"/>
            <a:ext cx="5392339" cy="5392339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6AB0E13-8F17-6E81-9FFA-8BFB608CB0F9}"/>
              </a:ext>
            </a:extLst>
          </p:cNvPr>
          <p:cNvSpPr/>
          <p:nvPr/>
        </p:nvSpPr>
        <p:spPr>
          <a:xfrm>
            <a:off x="6629400" y="4000500"/>
            <a:ext cx="1612900" cy="15976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Immagine che contiene testo, Carattere, logo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6C7DE94C-2DB3-A31C-48B7-61795182F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0194" y="4224245"/>
            <a:ext cx="2850906" cy="1022023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54254671-11AE-DE05-6AEC-3A844A5E9689}"/>
              </a:ext>
            </a:extLst>
          </p:cNvPr>
          <p:cNvSpPr/>
          <p:nvPr/>
        </p:nvSpPr>
        <p:spPr>
          <a:xfrm>
            <a:off x="8668593" y="1939929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39EF3F2-E4A5-09F9-B7F6-CF1712A9AAF1}"/>
              </a:ext>
            </a:extLst>
          </p:cNvPr>
          <p:cNvSpPr/>
          <p:nvPr/>
        </p:nvSpPr>
        <p:spPr>
          <a:xfrm>
            <a:off x="9702026" y="3393334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25A60732-0D23-C5BC-EB3A-D900AD2CD2B2}"/>
              </a:ext>
            </a:extLst>
          </p:cNvPr>
          <p:cNvSpPr/>
          <p:nvPr/>
        </p:nvSpPr>
        <p:spPr>
          <a:xfrm>
            <a:off x="4958937" y="1991655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A5FD60B-5A30-CEC6-CB51-027B406F8BE6}"/>
              </a:ext>
            </a:extLst>
          </p:cNvPr>
          <p:cNvSpPr/>
          <p:nvPr/>
        </p:nvSpPr>
        <p:spPr>
          <a:xfrm>
            <a:off x="4111599" y="3393334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736F22F2-6F84-1EF7-023A-B952355A32E7}"/>
              </a:ext>
            </a:extLst>
          </p:cNvPr>
          <p:cNvSpPr/>
          <p:nvPr/>
        </p:nvSpPr>
        <p:spPr>
          <a:xfrm>
            <a:off x="9699645" y="5271782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A0183090-1DDB-25B0-3CA8-EE478C6C7A69}"/>
              </a:ext>
            </a:extLst>
          </p:cNvPr>
          <p:cNvSpPr/>
          <p:nvPr/>
        </p:nvSpPr>
        <p:spPr>
          <a:xfrm>
            <a:off x="4267201" y="5193632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641B9026-75DA-3F0C-E18E-EF0849F16447}"/>
              </a:ext>
            </a:extLst>
          </p:cNvPr>
          <p:cNvSpPr/>
          <p:nvPr/>
        </p:nvSpPr>
        <p:spPr>
          <a:xfrm>
            <a:off x="5580056" y="6680200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C009B761-27CC-7135-3917-297B8D48B32A}"/>
              </a:ext>
            </a:extLst>
          </p:cNvPr>
          <p:cNvSpPr/>
          <p:nvPr/>
        </p:nvSpPr>
        <p:spPr>
          <a:xfrm>
            <a:off x="8469322" y="6633623"/>
            <a:ext cx="663555" cy="5969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6E7CCC7D-CB8E-07E1-500D-1B5FFACCFFE7}"/>
              </a:ext>
            </a:extLst>
          </p:cNvPr>
          <p:cNvSpPr/>
          <p:nvPr/>
        </p:nvSpPr>
        <p:spPr>
          <a:xfrm>
            <a:off x="922372" y="1939929"/>
            <a:ext cx="3376780" cy="1262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it-IT" sz="2400" b="1" noProof="0" dirty="0">
                <a:solidFill>
                  <a:schemeClr val="accent2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Interoperabilità</a:t>
            </a:r>
          </a:p>
          <a:p>
            <a:pPr marL="342900" indent="-342900" algn="r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it-IT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 altri portali, aziendali e istituzionali</a:t>
            </a:r>
          </a:p>
          <a:p>
            <a:pPr marL="342900" indent="-342900" algn="l">
              <a:lnSpc>
                <a:spcPts val="2100"/>
              </a:lnSpc>
              <a:buFont typeface="Arial" panose="020B0604020202020204" pitchFamily="34" charset="0"/>
              <a:buChar char="•"/>
            </a:pPr>
            <a:endParaRPr lang="it-IT" sz="2000" noProof="0" dirty="0">
              <a:solidFill>
                <a:srgbClr val="FFFFFF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endParaRPr lang="it-IT" sz="2000" noProof="0" dirty="0"/>
          </a:p>
        </p:txBody>
      </p:sp>
      <p:sp>
        <p:nvSpPr>
          <p:cNvPr id="28" name="Text 14">
            <a:extLst>
              <a:ext uri="{FF2B5EF4-FFF2-40B4-BE49-F238E27FC236}">
                <a16:creationId xmlns:a16="http://schemas.microsoft.com/office/drawing/2014/main" id="{BA60B377-CAD6-07BB-164A-829C37637FB7}"/>
              </a:ext>
            </a:extLst>
          </p:cNvPr>
          <p:cNvSpPr/>
          <p:nvPr/>
        </p:nvSpPr>
        <p:spPr>
          <a:xfrm>
            <a:off x="159463" y="3241994"/>
            <a:ext cx="3520675" cy="151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it-IT" sz="2400" b="1" noProof="0" dirty="0">
                <a:solidFill>
                  <a:schemeClr val="accent2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Digital Badge</a:t>
            </a:r>
          </a:p>
          <a:p>
            <a:pPr marL="285750" indent="-285750" algn="r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it-IT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Rappresentazione e gestione digitale delle competenze</a:t>
            </a:r>
          </a:p>
          <a:p>
            <a:pPr marL="285750" indent="-285750" algn="r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it-IT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Referenziazioni all’Atlante del Lavoro e  altri sistemi</a:t>
            </a:r>
          </a:p>
          <a:p>
            <a:pPr marL="342900" indent="-342900" algn="l">
              <a:lnSpc>
                <a:spcPts val="2100"/>
              </a:lnSpc>
              <a:buFont typeface="Arial" panose="020B0604020202020204" pitchFamily="34" charset="0"/>
              <a:buChar char="•"/>
            </a:pPr>
            <a:endParaRPr lang="it-IT" sz="2000" noProof="0" dirty="0">
              <a:solidFill>
                <a:srgbClr val="FFFFFF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marL="0" indent="0" algn="l">
              <a:lnSpc>
                <a:spcPts val="2100"/>
              </a:lnSpc>
              <a:buNone/>
            </a:pPr>
            <a:endParaRPr lang="it-IT" sz="2000" noProof="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1A4233B-A479-86A0-8BC2-560D73B2198D}"/>
              </a:ext>
            </a:extLst>
          </p:cNvPr>
          <p:cNvSpPr txBox="1"/>
          <p:nvPr/>
        </p:nvSpPr>
        <p:spPr>
          <a:xfrm>
            <a:off x="0" y="4907468"/>
            <a:ext cx="4013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Integrazione soluzioni AI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Reportistica</a:t>
            </a:r>
            <a:r>
              <a:rPr lang="it-IT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 analisi dei dati registrati nei Dossier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Anticipazione </a:t>
            </a:r>
            <a:r>
              <a:rPr lang="it-IT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fabbisogno formativo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Progettazione </a:t>
            </a:r>
            <a:r>
              <a:rPr lang="it-IT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della formazione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F104446-5990-EB63-FFE0-58D8425A2FE2}"/>
              </a:ext>
            </a:extLst>
          </p:cNvPr>
          <p:cNvSpPr txBox="1"/>
          <p:nvPr/>
        </p:nvSpPr>
        <p:spPr>
          <a:xfrm>
            <a:off x="818520" y="6722692"/>
            <a:ext cx="4550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Studi e analisi predittive </a:t>
            </a:r>
          </a:p>
          <a:p>
            <a:pPr algn="r"/>
            <a:r>
              <a:rPr lang="it-IT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 professioni e competenze grazie ad una banca dati preziosa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1B184AF-01D0-F5A2-05F3-D9C45B6CC76E}"/>
              </a:ext>
            </a:extLst>
          </p:cNvPr>
          <p:cNvSpPr txBox="1"/>
          <p:nvPr/>
        </p:nvSpPr>
        <p:spPr>
          <a:xfrm>
            <a:off x="9804685" y="1760755"/>
            <a:ext cx="35910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Tx/>
            </a:pPr>
            <a:r>
              <a:rPr lang="it-IT" sz="2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Spazio aziendale </a:t>
            </a:r>
          </a:p>
          <a:p>
            <a:pPr>
              <a:spcBef>
                <a:spcPts val="0"/>
              </a:spcBef>
              <a:buClrTx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 il caricamento di materiale formativo dedicato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A429613-AD5B-3504-18FF-F9A815F9D57B}"/>
              </a:ext>
            </a:extLst>
          </p:cNvPr>
          <p:cNvSpPr txBox="1"/>
          <p:nvPr/>
        </p:nvSpPr>
        <p:spPr>
          <a:xfrm>
            <a:off x="10624842" y="3100770"/>
            <a:ext cx="345998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it-IT" sz="2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Altre implementazioni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Sviluppo di</a:t>
            </a: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video pillole, </a:t>
            </a: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anche a seguito di </a:t>
            </a: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survey</a:t>
            </a:r>
            <a:endParaRPr lang="it-IT" sz="1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Sviluppo</a:t>
            </a: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della reportistica individuale e aziendale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Aggiornamento </a:t>
            </a: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sito pubblico</a:t>
            </a:r>
            <a:endParaRPr lang="it-IT" sz="1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3945844-C25E-AD19-B262-4B51E1833C62}"/>
              </a:ext>
            </a:extLst>
          </p:cNvPr>
          <p:cNvSpPr txBox="1"/>
          <p:nvPr/>
        </p:nvSpPr>
        <p:spPr>
          <a:xfrm>
            <a:off x="10684196" y="5075399"/>
            <a:ext cx="36452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Interlocuzioni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Fondimpresa</a:t>
            </a: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 valorizzazione congiunta delle attestazioni 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Commissioni </a:t>
            </a: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territoriali e nazionali (es. Parità di Genere)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BD53DC4-5FDE-BF57-A09B-DB2FB6F7CC77}"/>
              </a:ext>
            </a:extLst>
          </p:cNvPr>
          <p:cNvSpPr txBox="1"/>
          <p:nvPr/>
        </p:nvSpPr>
        <p:spPr>
          <a:xfrm>
            <a:off x="9380855" y="6569560"/>
            <a:ext cx="44201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Tx/>
            </a:pPr>
            <a:r>
              <a:rPr lang="it-IT" sz="24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 di MetApprendo </a:t>
            </a:r>
          </a:p>
          <a:p>
            <a:pPr>
              <a:spcBef>
                <a:spcPts val="0"/>
              </a:spcBef>
              <a:buClrTx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 il caricamento dei </a:t>
            </a: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registri della formazione in </a:t>
            </a:r>
            <a:r>
              <a:rPr lang="it-IT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aula,</a:t>
            </a:r>
            <a:r>
              <a:rPr lang="it-IT" sz="1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 the job </a:t>
            </a:r>
            <a:r>
              <a:rPr lang="it-IT" sz="1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 altro</a:t>
            </a:r>
          </a:p>
        </p:txBody>
      </p:sp>
    </p:spTree>
    <p:extLst>
      <p:ext uri="{BB962C8B-B14F-4D97-AF65-F5344CB8AC3E}">
        <p14:creationId xmlns:p14="http://schemas.microsoft.com/office/powerpoint/2010/main" val="2139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8" grpId="0" animBg="1"/>
      <p:bldP spid="30" grpId="0"/>
      <p:bldP spid="34" grpId="0"/>
      <p:bldP spid="36" grpId="0"/>
      <p:bldP spid="38" grpId="0"/>
      <p:bldP spid="40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A3C96-B68D-1EF1-F4CA-1BF16037B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150E523D-6DE6-F31B-3861-9B9CADF8CC1D}"/>
              </a:ext>
            </a:extLst>
          </p:cNvPr>
          <p:cNvSpPr/>
          <p:nvPr/>
        </p:nvSpPr>
        <p:spPr>
          <a:xfrm>
            <a:off x="-98631" y="-58563"/>
            <a:ext cx="14729032" cy="8346725"/>
          </a:xfrm>
          <a:prstGeom prst="rect">
            <a:avLst/>
          </a:prstGeom>
          <a:solidFill>
            <a:srgbClr val="1A3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160" noProof="0" dirty="0"/>
          </a:p>
        </p:txBody>
      </p:sp>
      <p:pic>
        <p:nvPicPr>
          <p:cNvPr id="8" name="Elemento grafico 7" descr="Singolo ingranaggio con riempimento a tinta unita">
            <a:extLst>
              <a:ext uri="{FF2B5EF4-FFF2-40B4-BE49-F238E27FC236}">
                <a16:creationId xmlns:a16="http://schemas.microsoft.com/office/drawing/2014/main" id="{CD24C58C-B04E-9F56-9F8C-99B9DDF8A48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948" t="29121" r="13178" b="12706"/>
          <a:stretch/>
        </p:blipFill>
        <p:spPr>
          <a:xfrm>
            <a:off x="-94046" y="-61642"/>
            <a:ext cx="4764074" cy="485272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516DC1D-68C2-4CD3-3181-27C75CE606EA}"/>
              </a:ext>
            </a:extLst>
          </p:cNvPr>
          <p:cNvSpPr txBox="1"/>
          <p:nvPr/>
        </p:nvSpPr>
        <p:spPr>
          <a:xfrm>
            <a:off x="6499271" y="4449446"/>
            <a:ext cx="650986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40" noProof="0" dirty="0">
                <a:solidFill>
                  <a:schemeClr val="bg1">
                    <a:lumMod val="95000"/>
                  </a:schemeClr>
                </a:solidFill>
                <a:latin typeface="Lato" panose="020F0502020204030203" pitchFamily="34" charset="0"/>
              </a:rPr>
              <a:t>GRAZIE DELL’ATTENZIONE</a:t>
            </a:r>
            <a:endParaRPr lang="it-IT" sz="2160" noProof="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D87DBE6-3446-0A63-999C-403549BB4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D2906DE-EA78-498C-7B56-EE210493DECC}"/>
              </a:ext>
            </a:extLst>
          </p:cNvPr>
          <p:cNvSpPr/>
          <p:nvPr/>
        </p:nvSpPr>
        <p:spPr>
          <a:xfrm>
            <a:off x="88900" y="431800"/>
            <a:ext cx="3467100" cy="30099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5" name="Elemento grafico 14" descr="Ingranaggi con riempimento a tinta unita">
            <a:extLst>
              <a:ext uri="{FF2B5EF4-FFF2-40B4-BE49-F238E27FC236}">
                <a16:creationId xmlns:a16="http://schemas.microsoft.com/office/drawing/2014/main" id="{4ACDF343-60D2-BC21-2BA1-434FB32F10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9031" y="860934"/>
            <a:ext cx="3097765" cy="309776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84975B15-7AA9-678E-E2DD-DEF5620F5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02" y="956704"/>
            <a:ext cx="3046228" cy="14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75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0">
            <a:extLst>
              <a:ext uri="{FF2B5EF4-FFF2-40B4-BE49-F238E27FC236}">
                <a16:creationId xmlns:a16="http://schemas.microsoft.com/office/drawing/2014/main" id="{A3B7B0AF-F66A-4A35-D1E7-0CA8402F1530}"/>
              </a:ext>
            </a:extLst>
          </p:cNvPr>
          <p:cNvSpPr/>
          <p:nvPr/>
        </p:nvSpPr>
        <p:spPr>
          <a:xfrm>
            <a:off x="843483" y="414322"/>
            <a:ext cx="1840228" cy="585697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3" name="Text 1"/>
          <p:cNvSpPr/>
          <p:nvPr/>
        </p:nvSpPr>
        <p:spPr>
          <a:xfrm>
            <a:off x="998181" y="584418"/>
            <a:ext cx="1114544" cy="28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IL PERCORSO</a:t>
            </a:r>
            <a:endParaRPr lang="it-IT" sz="2000" noProof="0" dirty="0"/>
          </a:p>
        </p:txBody>
      </p:sp>
      <p:sp>
        <p:nvSpPr>
          <p:cNvPr id="4" name="Text 2"/>
          <p:cNvSpPr/>
          <p:nvPr/>
        </p:nvSpPr>
        <p:spPr>
          <a:xfrm>
            <a:off x="776526" y="1126569"/>
            <a:ext cx="11858744" cy="693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it-IT" sz="43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Dal 2016 al CCNL 2025: Un Impianto che Cresce</a:t>
            </a:r>
            <a:endParaRPr lang="it-IT" sz="4350" noProof="0" dirty="0"/>
          </a:p>
        </p:txBody>
      </p:sp>
      <p:sp>
        <p:nvSpPr>
          <p:cNvPr id="5" name="Shape 3"/>
          <p:cNvSpPr/>
          <p:nvPr/>
        </p:nvSpPr>
        <p:spPr>
          <a:xfrm>
            <a:off x="7299960" y="2145387"/>
            <a:ext cx="30480" cy="5458420"/>
          </a:xfrm>
          <a:prstGeom prst="roundRect">
            <a:avLst>
              <a:gd name="adj" fmla="val 305763"/>
            </a:avLst>
          </a:prstGeom>
          <a:solidFill>
            <a:srgbClr val="996619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6" name="Shape 4"/>
          <p:cNvSpPr/>
          <p:nvPr/>
        </p:nvSpPr>
        <p:spPr>
          <a:xfrm>
            <a:off x="6430387" y="2379702"/>
            <a:ext cx="665678" cy="30480"/>
          </a:xfrm>
          <a:prstGeom prst="roundRect">
            <a:avLst>
              <a:gd name="adj" fmla="val 305763"/>
            </a:avLst>
          </a:prstGeom>
          <a:solidFill>
            <a:srgbClr val="996619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7" name="Shape 5"/>
          <p:cNvSpPr/>
          <p:nvPr/>
        </p:nvSpPr>
        <p:spPr>
          <a:xfrm>
            <a:off x="7065585" y="2145387"/>
            <a:ext cx="499229" cy="499229"/>
          </a:xfrm>
          <a:prstGeom prst="roundRect">
            <a:avLst>
              <a:gd name="adj" fmla="val 18668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8" name="Text 6"/>
          <p:cNvSpPr/>
          <p:nvPr/>
        </p:nvSpPr>
        <p:spPr>
          <a:xfrm>
            <a:off x="7148751" y="2186940"/>
            <a:ext cx="332780" cy="41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it-IT" sz="26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1</a:t>
            </a:r>
            <a:endParaRPr lang="it-IT" sz="2600" noProof="0" dirty="0"/>
          </a:p>
        </p:txBody>
      </p:sp>
      <p:sp>
        <p:nvSpPr>
          <p:cNvPr id="9" name="Text 7"/>
          <p:cNvSpPr/>
          <p:nvPr/>
        </p:nvSpPr>
        <p:spPr>
          <a:xfrm>
            <a:off x="3432096" y="2221587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it-IT" sz="21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CCNL 2016</a:t>
            </a:r>
            <a:endParaRPr lang="it-IT" sz="2150" noProof="0" dirty="0"/>
          </a:p>
        </p:txBody>
      </p:sp>
      <p:sp>
        <p:nvSpPr>
          <p:cNvPr id="10" name="Text 8"/>
          <p:cNvSpPr/>
          <p:nvPr/>
        </p:nvSpPr>
        <p:spPr>
          <a:xfrm>
            <a:off x="776526" y="2698433"/>
            <a:ext cx="5429250" cy="702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Nasce il Diritto Soggettivo alla Formazione</a:t>
            </a:r>
            <a:endParaRPr lang="it-IT" sz="1700" noProof="0" dirty="0"/>
          </a:p>
        </p:txBody>
      </p:sp>
      <p:sp>
        <p:nvSpPr>
          <p:cNvPr id="11" name="Shape 9"/>
          <p:cNvSpPr/>
          <p:nvPr/>
        </p:nvSpPr>
        <p:spPr>
          <a:xfrm>
            <a:off x="7534335" y="3701296"/>
            <a:ext cx="665678" cy="30480"/>
          </a:xfrm>
          <a:prstGeom prst="roundRect">
            <a:avLst>
              <a:gd name="adj" fmla="val 305763"/>
            </a:avLst>
          </a:prstGeom>
          <a:solidFill>
            <a:srgbClr val="996619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12" name="Shape 10"/>
          <p:cNvSpPr/>
          <p:nvPr/>
        </p:nvSpPr>
        <p:spPr>
          <a:xfrm>
            <a:off x="7065585" y="3466981"/>
            <a:ext cx="499229" cy="499229"/>
          </a:xfrm>
          <a:prstGeom prst="roundRect">
            <a:avLst>
              <a:gd name="adj" fmla="val 18668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3" name="Text 11"/>
          <p:cNvSpPr/>
          <p:nvPr/>
        </p:nvSpPr>
        <p:spPr>
          <a:xfrm>
            <a:off x="7148751" y="3508534"/>
            <a:ext cx="332780" cy="41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it-IT" sz="26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2</a:t>
            </a:r>
            <a:endParaRPr lang="it-IT" sz="2600" noProof="0" dirty="0"/>
          </a:p>
        </p:txBody>
      </p:sp>
      <p:sp>
        <p:nvSpPr>
          <p:cNvPr id="14" name="Text 12"/>
          <p:cNvSpPr/>
          <p:nvPr/>
        </p:nvSpPr>
        <p:spPr>
          <a:xfrm>
            <a:off x="8424624" y="3543181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it-IT" sz="21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CCNL 2021</a:t>
            </a:r>
            <a:endParaRPr lang="it-IT" sz="2150" noProof="0" dirty="0"/>
          </a:p>
        </p:txBody>
      </p:sp>
      <p:sp>
        <p:nvSpPr>
          <p:cNvPr id="15" name="Text 13"/>
          <p:cNvSpPr/>
          <p:nvPr/>
        </p:nvSpPr>
        <p:spPr>
          <a:xfrm>
            <a:off x="8424624" y="4020026"/>
            <a:ext cx="5022136" cy="702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Nascono i “Servizi per la Formazione” come strumento per supportare il Diritto Soggettivo, con contributo </a:t>
            </a:r>
            <a:r>
              <a:rPr lang="it-IT" sz="170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una tantum</a:t>
            </a:r>
            <a:endParaRPr lang="it-IT" sz="1700" noProof="0" dirty="0"/>
          </a:p>
        </p:txBody>
      </p:sp>
      <p:sp>
        <p:nvSpPr>
          <p:cNvPr id="16" name="Shape 14"/>
          <p:cNvSpPr/>
          <p:nvPr/>
        </p:nvSpPr>
        <p:spPr>
          <a:xfrm>
            <a:off x="6430387" y="4843939"/>
            <a:ext cx="665678" cy="30480"/>
          </a:xfrm>
          <a:prstGeom prst="roundRect">
            <a:avLst>
              <a:gd name="adj" fmla="val 305763"/>
            </a:avLst>
          </a:prstGeom>
          <a:solidFill>
            <a:srgbClr val="996619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17" name="Shape 15"/>
          <p:cNvSpPr/>
          <p:nvPr/>
        </p:nvSpPr>
        <p:spPr>
          <a:xfrm>
            <a:off x="7065585" y="4609624"/>
            <a:ext cx="499229" cy="499229"/>
          </a:xfrm>
          <a:prstGeom prst="roundRect">
            <a:avLst>
              <a:gd name="adj" fmla="val 18668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8" name="Text 16"/>
          <p:cNvSpPr/>
          <p:nvPr/>
        </p:nvSpPr>
        <p:spPr>
          <a:xfrm>
            <a:off x="7148751" y="4651177"/>
            <a:ext cx="332780" cy="41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it-IT" sz="26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3</a:t>
            </a:r>
            <a:endParaRPr lang="it-IT" sz="2600" noProof="0" dirty="0"/>
          </a:p>
        </p:txBody>
      </p:sp>
      <p:sp>
        <p:nvSpPr>
          <p:cNvPr id="19" name="Text 17"/>
          <p:cNvSpPr/>
          <p:nvPr/>
        </p:nvSpPr>
        <p:spPr>
          <a:xfrm>
            <a:off x="3432096" y="4685824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it-IT" sz="21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Maggio 2023</a:t>
            </a:r>
            <a:endParaRPr lang="it-IT" sz="2150" noProof="0" dirty="0"/>
          </a:p>
        </p:txBody>
      </p:sp>
      <p:sp>
        <p:nvSpPr>
          <p:cNvPr id="20" name="Text 18"/>
          <p:cNvSpPr/>
          <p:nvPr/>
        </p:nvSpPr>
        <p:spPr>
          <a:xfrm>
            <a:off x="776526" y="5162669"/>
            <a:ext cx="5429250" cy="702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Il portale diventa operativo con gestionale, LMS e Dossier Digitale</a:t>
            </a:r>
            <a:endParaRPr lang="it-IT" sz="1700" noProof="0" dirty="0"/>
          </a:p>
        </p:txBody>
      </p:sp>
      <p:sp>
        <p:nvSpPr>
          <p:cNvPr id="21" name="Shape 19"/>
          <p:cNvSpPr/>
          <p:nvPr/>
        </p:nvSpPr>
        <p:spPr>
          <a:xfrm>
            <a:off x="7534335" y="5986701"/>
            <a:ext cx="665678" cy="30480"/>
          </a:xfrm>
          <a:prstGeom prst="roundRect">
            <a:avLst>
              <a:gd name="adj" fmla="val 305763"/>
            </a:avLst>
          </a:prstGeom>
          <a:solidFill>
            <a:srgbClr val="996619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22" name="Shape 20"/>
          <p:cNvSpPr/>
          <p:nvPr/>
        </p:nvSpPr>
        <p:spPr>
          <a:xfrm>
            <a:off x="7065585" y="5752386"/>
            <a:ext cx="499229" cy="499229"/>
          </a:xfrm>
          <a:prstGeom prst="roundRect">
            <a:avLst>
              <a:gd name="adj" fmla="val 18668"/>
            </a:avLst>
          </a:prstGeom>
          <a:solidFill>
            <a:srgbClr val="804D00"/>
          </a:solidFill>
          <a:ln w="762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23" name="Text 21"/>
          <p:cNvSpPr/>
          <p:nvPr/>
        </p:nvSpPr>
        <p:spPr>
          <a:xfrm>
            <a:off x="7148751" y="5793938"/>
            <a:ext cx="332780" cy="41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it-IT" sz="26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4</a:t>
            </a:r>
            <a:endParaRPr lang="it-IT" sz="2600" noProof="0" dirty="0"/>
          </a:p>
        </p:txBody>
      </p:sp>
      <p:sp>
        <p:nvSpPr>
          <p:cNvPr id="24" name="Text 22"/>
          <p:cNvSpPr/>
          <p:nvPr/>
        </p:nvSpPr>
        <p:spPr>
          <a:xfrm>
            <a:off x="8424624" y="5828586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it-IT" sz="21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CCNL 2025</a:t>
            </a:r>
            <a:endParaRPr lang="it-IT" sz="2150" noProof="0" dirty="0"/>
          </a:p>
        </p:txBody>
      </p:sp>
      <p:sp>
        <p:nvSpPr>
          <p:cNvPr id="25" name="Text 23"/>
          <p:cNvSpPr/>
          <p:nvPr/>
        </p:nvSpPr>
        <p:spPr>
          <a:xfrm>
            <a:off x="8424625" y="6305431"/>
            <a:ext cx="3367042" cy="1298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Estensione del Diritto Soggettivo Finanziamento </a:t>
            </a:r>
            <a:r>
              <a:rPr lang="it-IT" sz="170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strutturale annuale</a:t>
            </a: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di 1,50€ per dipendente</a:t>
            </a:r>
            <a:endParaRPr lang="it-IT" sz="1700" noProof="0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6D224695-26C8-DD8E-F5DF-78E4C8E3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76ECBB8A-1FF2-C27F-E353-15221F0227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13">
            <a:extLst>
              <a:ext uri="{FF2B5EF4-FFF2-40B4-BE49-F238E27FC236}">
                <a16:creationId xmlns:a16="http://schemas.microsoft.com/office/drawing/2014/main" id="{AA1FA9EA-DC27-E513-4357-4FC89764D775}"/>
              </a:ext>
            </a:extLst>
          </p:cNvPr>
          <p:cNvSpPr/>
          <p:nvPr/>
        </p:nvSpPr>
        <p:spPr>
          <a:xfrm>
            <a:off x="706382" y="7001434"/>
            <a:ext cx="3837280" cy="1024966"/>
          </a:xfrm>
          <a:prstGeom prst="roundRect">
            <a:avLst>
              <a:gd name="adj" fmla="val 6433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680" y="0"/>
            <a:ext cx="4236720" cy="82296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43064" y="1239396"/>
            <a:ext cx="9186736" cy="453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43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Art. 7 – Formazione Continua</a:t>
            </a:r>
          </a:p>
        </p:txBody>
      </p:sp>
      <p:sp>
        <p:nvSpPr>
          <p:cNvPr id="6" name="Shape 3"/>
          <p:cNvSpPr/>
          <p:nvPr/>
        </p:nvSpPr>
        <p:spPr>
          <a:xfrm>
            <a:off x="659249" y="2121827"/>
            <a:ext cx="3159166" cy="1526403"/>
          </a:xfrm>
          <a:prstGeom prst="roundRect">
            <a:avLst>
              <a:gd name="adj" fmla="val 4614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sz="2000" noProof="0" dirty="0"/>
          </a:p>
        </p:txBody>
      </p:sp>
      <p:sp>
        <p:nvSpPr>
          <p:cNvPr id="7" name="Text 4"/>
          <p:cNvSpPr/>
          <p:nvPr/>
        </p:nvSpPr>
        <p:spPr>
          <a:xfrm>
            <a:off x="837788" y="2348884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COS’È</a:t>
            </a:r>
            <a:endParaRPr lang="it-IT" noProof="0" dirty="0"/>
          </a:p>
        </p:txBody>
      </p:sp>
      <p:sp>
        <p:nvSpPr>
          <p:cNvPr id="8" name="Text 5"/>
          <p:cNvSpPr/>
          <p:nvPr/>
        </p:nvSpPr>
        <p:spPr>
          <a:xfrm>
            <a:off x="829269" y="2689242"/>
            <a:ext cx="2989145" cy="870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Diritto soggettivo alla formazione continua per l'aggiornamento e lo sviluppo professionale</a:t>
            </a:r>
          </a:p>
        </p:txBody>
      </p:sp>
      <p:sp>
        <p:nvSpPr>
          <p:cNvPr id="9" name="Shape 6"/>
          <p:cNvSpPr/>
          <p:nvPr/>
        </p:nvSpPr>
        <p:spPr>
          <a:xfrm>
            <a:off x="4068026" y="2103451"/>
            <a:ext cx="3131190" cy="1544780"/>
          </a:xfrm>
          <a:prstGeom prst="roundRect">
            <a:avLst>
              <a:gd name="adj" fmla="val 4614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0" name="Text 7"/>
          <p:cNvSpPr/>
          <p:nvPr/>
        </p:nvSpPr>
        <p:spPr>
          <a:xfrm>
            <a:off x="4263491" y="232410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QUANTO</a:t>
            </a:r>
            <a:endParaRPr lang="it-IT" noProof="0" dirty="0"/>
          </a:p>
        </p:txBody>
      </p:sp>
      <p:sp>
        <p:nvSpPr>
          <p:cNvPr id="11" name="Text 8"/>
          <p:cNvSpPr/>
          <p:nvPr/>
        </p:nvSpPr>
        <p:spPr>
          <a:xfrm>
            <a:off x="4240464" y="2661059"/>
            <a:ext cx="2816320" cy="687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  <a:buSzPct val="100000"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24 ORE PRO-CAPITE per ogni triennio </a:t>
            </a:r>
          </a:p>
          <a:p>
            <a:pPr>
              <a:lnSpc>
                <a:spcPts val="1700"/>
              </a:lnSpc>
              <a:buSzPct val="100000"/>
            </a:pPr>
            <a:endParaRPr lang="it-IT" sz="1700" noProof="0" dirty="0">
              <a:solidFill>
                <a:srgbClr val="FFFFFF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416370" y="2121828"/>
            <a:ext cx="2725810" cy="1575358"/>
          </a:xfrm>
          <a:prstGeom prst="roundRect">
            <a:avLst>
              <a:gd name="adj" fmla="val 4614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3" name="Text 10"/>
          <p:cNvSpPr/>
          <p:nvPr/>
        </p:nvSpPr>
        <p:spPr>
          <a:xfrm>
            <a:off x="7665982" y="2292511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 SERVIZI </a:t>
            </a:r>
            <a:endParaRPr lang="it-IT" noProof="0" dirty="0"/>
          </a:p>
        </p:txBody>
      </p:sp>
      <p:sp>
        <p:nvSpPr>
          <p:cNvPr id="14" name="Text 11"/>
          <p:cNvSpPr/>
          <p:nvPr/>
        </p:nvSpPr>
        <p:spPr>
          <a:xfrm>
            <a:off x="7562761" y="2661059"/>
            <a:ext cx="2313623" cy="751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MetApprendo</a:t>
            </a:r>
          </a:p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Dossier Formativo</a:t>
            </a:r>
            <a:endParaRPr lang="it-IT" sz="1700" noProof="0" dirty="0"/>
          </a:p>
        </p:txBody>
      </p:sp>
      <p:sp>
        <p:nvSpPr>
          <p:cNvPr id="15" name="Text 12"/>
          <p:cNvSpPr/>
          <p:nvPr/>
        </p:nvSpPr>
        <p:spPr>
          <a:xfrm>
            <a:off x="837788" y="4021009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sz="2400" b="1" noProof="0" dirty="0">
                <a:solidFill>
                  <a:schemeClr val="accent2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Elementi chiave</a:t>
            </a:r>
            <a:endParaRPr lang="it-IT" sz="2400" noProof="0" dirty="0">
              <a:solidFill>
                <a:schemeClr val="accent2"/>
              </a:solidFill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06382" y="4368295"/>
            <a:ext cx="3837280" cy="1193548"/>
          </a:xfrm>
          <a:prstGeom prst="roundRect">
            <a:avLst>
              <a:gd name="adj" fmla="val 6433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7" name="Text 14"/>
          <p:cNvSpPr/>
          <p:nvPr/>
        </p:nvSpPr>
        <p:spPr>
          <a:xfrm>
            <a:off x="894161" y="4533864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DESTINATARI</a:t>
            </a:r>
            <a:endParaRPr lang="it-IT" noProof="0" dirty="0"/>
          </a:p>
        </p:txBody>
      </p:sp>
      <p:sp>
        <p:nvSpPr>
          <p:cNvPr id="18" name="Text 15"/>
          <p:cNvSpPr/>
          <p:nvPr/>
        </p:nvSpPr>
        <p:spPr>
          <a:xfrm>
            <a:off x="862262" y="4776861"/>
            <a:ext cx="3627239" cy="769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Lavoratori a tempo indeterminato, part-time, determinato, e in somministrazione (min. 9 mesi)</a:t>
            </a:r>
            <a:endParaRPr lang="it-IT" sz="1700" noProof="0" dirty="0"/>
          </a:p>
        </p:txBody>
      </p:sp>
      <p:sp>
        <p:nvSpPr>
          <p:cNvPr id="19" name="Shape 16"/>
          <p:cNvSpPr/>
          <p:nvPr/>
        </p:nvSpPr>
        <p:spPr>
          <a:xfrm>
            <a:off x="4687913" y="4336396"/>
            <a:ext cx="5433256" cy="1205300"/>
          </a:xfrm>
          <a:prstGeom prst="roundRect">
            <a:avLst>
              <a:gd name="adj" fmla="val 6433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r>
              <a:rPr lang="it-IT" b="1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DECORRENZE</a:t>
            </a:r>
          </a:p>
          <a:p>
            <a:r>
              <a:rPr lang="it-IT" sz="1700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 coincidono con quelle della vigenza del contratto: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1° triennio: 1 </a:t>
            </a:r>
            <a:r>
              <a:rPr lang="it-IT" sz="1700" noProof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</a:t>
            </a:r>
            <a:r>
              <a:rPr lang="it-IT" sz="1700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2017 al 31 </a:t>
            </a:r>
            <a:r>
              <a:rPr lang="it-IT" sz="1700" noProof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dic</a:t>
            </a:r>
            <a:r>
              <a:rPr lang="it-IT" sz="1700" noProof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4° triennio in corso: 1 </a:t>
            </a:r>
            <a:r>
              <a:rPr lang="it-IT" sz="17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</a:t>
            </a:r>
            <a:r>
              <a:rPr lang="it-IT" sz="17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2026 al 31 </a:t>
            </a:r>
            <a:r>
              <a:rPr lang="it-IT" sz="170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dic</a:t>
            </a:r>
            <a:r>
              <a:rPr lang="it-IT" sz="17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2028</a:t>
            </a:r>
            <a:endParaRPr lang="it-IT" sz="1700" noProof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944462" y="7202840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MODALITÀ FLESSIBILI</a:t>
            </a:r>
            <a:endParaRPr lang="it-IT" noProof="0" dirty="0"/>
          </a:p>
        </p:txBody>
      </p:sp>
      <p:sp>
        <p:nvSpPr>
          <p:cNvPr id="21" name="Text 18"/>
          <p:cNvSpPr/>
          <p:nvPr/>
        </p:nvSpPr>
        <p:spPr>
          <a:xfrm>
            <a:off x="948534" y="7506497"/>
            <a:ext cx="3372303" cy="409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Aula, e-learning, training on the job, coaching e webinar</a:t>
            </a:r>
            <a:endParaRPr lang="it-IT" sz="1700" noProof="0" dirty="0"/>
          </a:p>
        </p:txBody>
      </p:sp>
      <p:sp>
        <p:nvSpPr>
          <p:cNvPr id="22" name="Shape 19"/>
          <p:cNvSpPr/>
          <p:nvPr/>
        </p:nvSpPr>
        <p:spPr>
          <a:xfrm>
            <a:off x="706381" y="5727412"/>
            <a:ext cx="3837281" cy="1147530"/>
          </a:xfrm>
          <a:prstGeom prst="roundRect">
            <a:avLst>
              <a:gd name="adj" fmla="val 6433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23" name="Text 20"/>
          <p:cNvSpPr/>
          <p:nvPr/>
        </p:nvSpPr>
        <p:spPr>
          <a:xfrm>
            <a:off x="930924" y="5896939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EROGATORI</a:t>
            </a:r>
            <a:endParaRPr lang="it-IT" sz="1100" noProof="0" dirty="0"/>
          </a:p>
        </p:txBody>
      </p:sp>
      <p:sp>
        <p:nvSpPr>
          <p:cNvPr id="24" name="Text 21"/>
          <p:cNvSpPr/>
          <p:nvPr/>
        </p:nvSpPr>
        <p:spPr>
          <a:xfrm>
            <a:off x="894161" y="6128076"/>
            <a:ext cx="3502876" cy="662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Enti accreditati, Università, Fondazioni ITS, MetApprendo, Azienda.</a:t>
            </a:r>
          </a:p>
        </p:txBody>
      </p:sp>
      <p:sp>
        <p:nvSpPr>
          <p:cNvPr id="25" name="Shape 22"/>
          <p:cNvSpPr/>
          <p:nvPr/>
        </p:nvSpPr>
        <p:spPr>
          <a:xfrm>
            <a:off x="4690559" y="5706146"/>
            <a:ext cx="5451621" cy="1184598"/>
          </a:xfrm>
          <a:prstGeom prst="roundRect">
            <a:avLst>
              <a:gd name="adj" fmla="val 6433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TRASCINAMENTO</a:t>
            </a:r>
          </a:p>
          <a:p>
            <a:r>
              <a:rPr lang="it-IT" sz="17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 le eventuali ore residue non fruite è previsto il trascinamento di 6 mesi nel triennio successivo, al cui termine decadranno</a:t>
            </a:r>
          </a:p>
        </p:txBody>
      </p:sp>
      <p:sp>
        <p:nvSpPr>
          <p:cNvPr id="33" name="Shape 0">
            <a:extLst>
              <a:ext uri="{FF2B5EF4-FFF2-40B4-BE49-F238E27FC236}">
                <a16:creationId xmlns:a16="http://schemas.microsoft.com/office/drawing/2014/main" id="{60997597-B16E-1534-D0C9-C4314B43B91E}"/>
              </a:ext>
            </a:extLst>
          </p:cNvPr>
          <p:cNvSpPr/>
          <p:nvPr/>
        </p:nvSpPr>
        <p:spPr>
          <a:xfrm>
            <a:off x="602424" y="314013"/>
            <a:ext cx="1840228" cy="585697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34" name="Text 1">
            <a:extLst>
              <a:ext uri="{FF2B5EF4-FFF2-40B4-BE49-F238E27FC236}">
                <a16:creationId xmlns:a16="http://schemas.microsoft.com/office/drawing/2014/main" id="{2F9D1BD5-D406-3107-E0E2-59C2D7A1217D}"/>
              </a:ext>
            </a:extLst>
          </p:cNvPr>
          <p:cNvSpPr/>
          <p:nvPr/>
        </p:nvSpPr>
        <p:spPr>
          <a:xfrm>
            <a:off x="757122" y="484109"/>
            <a:ext cx="1114544" cy="28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L’IMPIANTO</a:t>
            </a:r>
            <a:endParaRPr lang="it-IT" sz="2000" noProof="0" dirty="0"/>
          </a:p>
        </p:txBody>
      </p:sp>
      <p:sp>
        <p:nvSpPr>
          <p:cNvPr id="42" name="Shape 13">
            <a:extLst>
              <a:ext uri="{FF2B5EF4-FFF2-40B4-BE49-F238E27FC236}">
                <a16:creationId xmlns:a16="http://schemas.microsoft.com/office/drawing/2014/main" id="{D9B0E49C-DF1C-829D-31A1-9A94BAF3FDDF}"/>
              </a:ext>
            </a:extLst>
          </p:cNvPr>
          <p:cNvSpPr/>
          <p:nvPr/>
        </p:nvSpPr>
        <p:spPr>
          <a:xfrm>
            <a:off x="4727350" y="7001434"/>
            <a:ext cx="5414829" cy="1024966"/>
          </a:xfrm>
          <a:prstGeom prst="roundRect">
            <a:avLst>
              <a:gd name="adj" fmla="val 6433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43" name="Text 18">
            <a:extLst>
              <a:ext uri="{FF2B5EF4-FFF2-40B4-BE49-F238E27FC236}">
                <a16:creationId xmlns:a16="http://schemas.microsoft.com/office/drawing/2014/main" id="{598D578E-E9E4-091D-FC58-8C31D144C56A}"/>
              </a:ext>
            </a:extLst>
          </p:cNvPr>
          <p:cNvSpPr/>
          <p:nvPr/>
        </p:nvSpPr>
        <p:spPr>
          <a:xfrm>
            <a:off x="4897283" y="7468905"/>
            <a:ext cx="5249066" cy="535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Le ore di formazione fruite su </a:t>
            </a:r>
            <a:r>
              <a:rPr lang="it-IT" sz="17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MetApprendo</a:t>
            </a: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sono rendicontabili sul Fondo Nuove Competenze</a:t>
            </a:r>
            <a:endParaRPr lang="it-IT" sz="1700" noProof="0" dirty="0"/>
          </a:p>
        </p:txBody>
      </p:sp>
      <p:sp>
        <p:nvSpPr>
          <p:cNvPr id="44" name="Text 20">
            <a:extLst>
              <a:ext uri="{FF2B5EF4-FFF2-40B4-BE49-F238E27FC236}">
                <a16:creationId xmlns:a16="http://schemas.microsoft.com/office/drawing/2014/main" id="{F8D4B3B9-A3B4-A42F-49EA-B6A68E2F4B94}"/>
              </a:ext>
            </a:extLst>
          </p:cNvPr>
          <p:cNvSpPr/>
          <p:nvPr/>
        </p:nvSpPr>
        <p:spPr>
          <a:xfrm>
            <a:off x="4886307" y="7181050"/>
            <a:ext cx="2562153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RENDICONTAZIONE</a:t>
            </a:r>
            <a:endParaRPr lang="it-IT" sz="1100" noProof="0" dirty="0"/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80978AD9-5125-A37F-1D6B-565CAFE634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39625" y="7277100"/>
            <a:ext cx="167807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9A618-CADA-7F37-97BF-94C1B856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">
            <a:extLst>
              <a:ext uri="{FF2B5EF4-FFF2-40B4-BE49-F238E27FC236}">
                <a16:creationId xmlns:a16="http://schemas.microsoft.com/office/drawing/2014/main" id="{386B91E1-B387-0EFA-6A2A-1F44BCC5E3CD}"/>
              </a:ext>
            </a:extLst>
          </p:cNvPr>
          <p:cNvSpPr/>
          <p:nvPr/>
        </p:nvSpPr>
        <p:spPr>
          <a:xfrm>
            <a:off x="659249" y="3800908"/>
            <a:ext cx="5322451" cy="3476192"/>
          </a:xfrm>
          <a:prstGeom prst="roundRect">
            <a:avLst>
              <a:gd name="adj" fmla="val 4614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FDFE4F6-F337-106E-FCC6-B8B0678FF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680" y="0"/>
            <a:ext cx="4236720" cy="8229600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776C69CF-2F43-AC00-C860-CA57CE71BA1B}"/>
              </a:ext>
            </a:extLst>
          </p:cNvPr>
          <p:cNvSpPr/>
          <p:nvPr/>
        </p:nvSpPr>
        <p:spPr>
          <a:xfrm>
            <a:off x="643064" y="1239396"/>
            <a:ext cx="9186736" cy="453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43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Art. 7 – Formazione Continua</a:t>
            </a: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7CEAF5E6-B438-5A6D-9235-23143EC65F3C}"/>
              </a:ext>
            </a:extLst>
          </p:cNvPr>
          <p:cNvSpPr/>
          <p:nvPr/>
        </p:nvSpPr>
        <p:spPr>
          <a:xfrm>
            <a:off x="659248" y="2071027"/>
            <a:ext cx="7265552" cy="1214569"/>
          </a:xfrm>
          <a:prstGeom prst="roundRect">
            <a:avLst>
              <a:gd name="adj" fmla="val 4614"/>
            </a:avLst>
          </a:prstGeom>
          <a:solidFill>
            <a:srgbClr val="1A307A"/>
          </a:solidFill>
          <a:ln w="1524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sz="2000" noProof="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309C3EA-2CBA-6793-E55F-CA807100BF9F}"/>
              </a:ext>
            </a:extLst>
          </p:cNvPr>
          <p:cNvSpPr/>
          <p:nvPr/>
        </p:nvSpPr>
        <p:spPr>
          <a:xfrm>
            <a:off x="837788" y="2274506"/>
            <a:ext cx="6350412" cy="251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it-IT" b="1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PERCENTUALI DI ASSENZA CONTEMPORANEA</a:t>
            </a:r>
            <a:endParaRPr lang="it-IT" noProof="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3AF44751-F076-4E9A-B60D-2421095F0E18}"/>
              </a:ext>
            </a:extLst>
          </p:cNvPr>
          <p:cNvSpPr/>
          <p:nvPr/>
        </p:nvSpPr>
        <p:spPr>
          <a:xfrm>
            <a:off x="837788" y="4105336"/>
            <a:ext cx="4978812" cy="2577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Font typeface="+mj-lt"/>
              <a:buAutoNum type="arabicPeriod"/>
            </a:pPr>
            <a:r>
              <a:rPr lang="it-IT" b="1" noProof="0" dirty="0">
                <a:solidFill>
                  <a:schemeClr val="accent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INIZIATIVA </a:t>
            </a:r>
            <a:r>
              <a:rPr lang="it-IT" b="1" dirty="0">
                <a:solidFill>
                  <a:schemeClr val="accent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AZIENDALE: </a:t>
            </a:r>
            <a:r>
              <a:rPr lang="it-IT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Coinvolgimento / Programmazione di almeno 24 ore ogni ciclo triennale</a:t>
            </a:r>
          </a:p>
          <a:p>
            <a:pPr marL="342900" indent="-342900" algn="l">
              <a:lnSpc>
                <a:spcPts val="1700"/>
              </a:lnSpc>
              <a:buFont typeface="+mj-lt"/>
              <a:buAutoNum type="arabicPeriod"/>
            </a:pPr>
            <a:endParaRPr lang="it-IT" noProof="0" dirty="0">
              <a:solidFill>
                <a:srgbClr val="FFFFFF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342900" indent="-342900" algn="l">
              <a:lnSpc>
                <a:spcPts val="17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accent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INIZIATIVA INDIVIDUALE</a:t>
            </a:r>
            <a:r>
              <a:rPr lang="it-IT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: In assenza di coinvolgimento potranno attivarsi durante il 3° anno di ogni ciclo triennale:</a:t>
            </a:r>
          </a:p>
          <a:p>
            <a:pPr marL="800100" lvl="1" indent="-34290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it-IT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Formazione sulla base di catalogo sul quale l’azienda, anche d’intesa con la RSU, ha dato informazione ai lavoratori</a:t>
            </a:r>
          </a:p>
          <a:p>
            <a:pPr marL="800100" lvl="1" indent="-342900">
              <a:lnSpc>
                <a:spcPts val="1700"/>
              </a:lnSpc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In assenza di catalogo, formazione per sviluppare competenze trasversali, linguistiche, digitali, tecniche o gestionali</a:t>
            </a:r>
            <a:endParaRPr lang="it-IT" noProof="0" dirty="0">
              <a:solidFill>
                <a:srgbClr val="FFFFFF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591B7D55-4190-822D-752A-475A3F4800EC}"/>
              </a:ext>
            </a:extLst>
          </p:cNvPr>
          <p:cNvSpPr/>
          <p:nvPr/>
        </p:nvSpPr>
        <p:spPr>
          <a:xfrm>
            <a:off x="859751" y="2648409"/>
            <a:ext cx="6918159" cy="687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0"/>
              </a:lnSpc>
              <a:buSzPct val="100000"/>
            </a:pP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 norma il 3% complessivo della forza occupata nell’unità produttiva, coerentemente con le esigenze tecnico-organizzative</a:t>
            </a:r>
          </a:p>
          <a:p>
            <a:pPr>
              <a:lnSpc>
                <a:spcPts val="1700"/>
              </a:lnSpc>
              <a:buSzPct val="100000"/>
            </a:pPr>
            <a:endParaRPr lang="it-IT" sz="1700" noProof="0" dirty="0">
              <a:solidFill>
                <a:srgbClr val="FFFFFF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</p:txBody>
      </p:sp>
      <p:sp>
        <p:nvSpPr>
          <p:cNvPr id="33" name="Shape 0">
            <a:extLst>
              <a:ext uri="{FF2B5EF4-FFF2-40B4-BE49-F238E27FC236}">
                <a16:creationId xmlns:a16="http://schemas.microsoft.com/office/drawing/2014/main" id="{37C72C5D-4A05-BE0F-69C7-B1E2D9D9EEA1}"/>
              </a:ext>
            </a:extLst>
          </p:cNvPr>
          <p:cNvSpPr/>
          <p:nvPr/>
        </p:nvSpPr>
        <p:spPr>
          <a:xfrm>
            <a:off x="602424" y="314013"/>
            <a:ext cx="1840228" cy="585697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34" name="Text 1">
            <a:extLst>
              <a:ext uri="{FF2B5EF4-FFF2-40B4-BE49-F238E27FC236}">
                <a16:creationId xmlns:a16="http://schemas.microsoft.com/office/drawing/2014/main" id="{AB1CF315-AA99-75D0-246D-9F8ABAFC8160}"/>
              </a:ext>
            </a:extLst>
          </p:cNvPr>
          <p:cNvSpPr/>
          <p:nvPr/>
        </p:nvSpPr>
        <p:spPr>
          <a:xfrm>
            <a:off x="757122" y="484109"/>
            <a:ext cx="1114544" cy="2808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L’IMPIANTO</a:t>
            </a:r>
            <a:endParaRPr lang="it-IT" sz="2000" noProof="0" dirty="0"/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817578B6-0439-128A-88CA-D88F3615E3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39625" y="7277100"/>
            <a:ext cx="1678075" cy="914400"/>
          </a:xfrm>
          <a:prstGeom prst="rect">
            <a:avLst/>
          </a:prstGeom>
        </p:spPr>
      </p:pic>
      <p:sp>
        <p:nvSpPr>
          <p:cNvPr id="26" name="Parentesi quadra chiusa 25">
            <a:extLst>
              <a:ext uri="{FF2B5EF4-FFF2-40B4-BE49-F238E27FC236}">
                <a16:creationId xmlns:a16="http://schemas.microsoft.com/office/drawing/2014/main" id="{E9FE6AFD-E7A4-8C7A-C6B6-B38F540BC3F3}"/>
              </a:ext>
            </a:extLst>
          </p:cNvPr>
          <p:cNvSpPr/>
          <p:nvPr/>
        </p:nvSpPr>
        <p:spPr>
          <a:xfrm>
            <a:off x="6059428" y="4893205"/>
            <a:ext cx="288032" cy="1363166"/>
          </a:xfrm>
          <a:prstGeom prst="rightBracket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</a:endParaRPr>
          </a:p>
        </p:txBody>
      </p:sp>
      <p:sp>
        <p:nvSpPr>
          <p:cNvPr id="27" name="Sottotitolo 2">
            <a:extLst>
              <a:ext uri="{FF2B5EF4-FFF2-40B4-BE49-F238E27FC236}">
                <a16:creationId xmlns:a16="http://schemas.microsoft.com/office/drawing/2014/main" id="{7DA4665C-953A-6891-F8EB-2DE9387E0819}"/>
              </a:ext>
            </a:extLst>
          </p:cNvPr>
          <p:cNvSpPr txBox="1">
            <a:spLocks/>
          </p:cNvSpPr>
          <p:nvPr/>
        </p:nvSpPr>
        <p:spPr>
          <a:xfrm>
            <a:off x="6564295" y="4778302"/>
            <a:ext cx="3298525" cy="1592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defRPr sz="3500"/>
            </a:pPr>
            <a:r>
              <a:rPr lang="it-IT" sz="2000" b="1" cap="small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Compartecipazione azienda-lavoratore: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b="1" cap="small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Fino a </a:t>
            </a:r>
            <a:r>
              <a:rPr lang="it-IT" b="1" cap="small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300 euro </a:t>
            </a:r>
            <a:r>
              <a:rPr lang="it-IT" b="1" cap="small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 finanziamento aziendale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84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9549" y="1131689"/>
            <a:ext cx="2380655" cy="328851"/>
          </a:xfrm>
          <a:prstGeom prst="roundRect">
            <a:avLst>
              <a:gd name="adj" fmla="val 18350"/>
            </a:avLst>
          </a:prstGeom>
          <a:noFill/>
          <a:ln w="7620">
            <a:solidFill>
              <a:srgbClr val="F39200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3" name="Text 1"/>
          <p:cNvSpPr/>
          <p:nvPr/>
        </p:nvSpPr>
        <p:spPr>
          <a:xfrm>
            <a:off x="954921" y="1193125"/>
            <a:ext cx="2149912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it-IT" sz="1100" noProof="0" dirty="0">
                <a:solidFill>
                  <a:srgbClr val="F392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RAFFORZAMENTO DEL DIRITTO</a:t>
            </a:r>
            <a:endParaRPr lang="it-IT" sz="1100" noProof="0" dirty="0"/>
          </a:p>
        </p:txBody>
      </p:sp>
      <p:sp>
        <p:nvSpPr>
          <p:cNvPr id="4" name="Text 2"/>
          <p:cNvSpPr/>
          <p:nvPr/>
        </p:nvSpPr>
        <p:spPr>
          <a:xfrm>
            <a:off x="862905" y="1651653"/>
            <a:ext cx="10093166" cy="561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it-IT" sz="3500" b="1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Ulteriori 4 ore di</a:t>
            </a:r>
            <a:r>
              <a:rPr lang="it-IT" sz="35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 Formazione per alcune casistiche</a:t>
            </a:r>
            <a:endParaRPr lang="it-IT" sz="3500" noProof="0" dirty="0"/>
          </a:p>
        </p:txBody>
      </p:sp>
      <p:sp>
        <p:nvSpPr>
          <p:cNvPr id="6" name="Shape 3"/>
          <p:cNvSpPr/>
          <p:nvPr/>
        </p:nvSpPr>
        <p:spPr>
          <a:xfrm>
            <a:off x="8082002" y="2558121"/>
            <a:ext cx="5024398" cy="2617427"/>
          </a:xfrm>
          <a:prstGeom prst="roundRect">
            <a:avLst>
              <a:gd name="adj" fmla="val 4305"/>
            </a:avLst>
          </a:prstGeom>
          <a:solidFill>
            <a:srgbClr val="1A307A"/>
          </a:solidFill>
          <a:ln w="2286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7" name="Shape 4"/>
          <p:cNvSpPr/>
          <p:nvPr/>
        </p:nvSpPr>
        <p:spPr>
          <a:xfrm>
            <a:off x="8082002" y="2540143"/>
            <a:ext cx="93980" cy="2617427"/>
          </a:xfrm>
          <a:prstGeom prst="roundRect">
            <a:avLst>
              <a:gd name="adj" fmla="val 82493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8" name="Text 5"/>
          <p:cNvSpPr/>
          <p:nvPr/>
        </p:nvSpPr>
        <p:spPr>
          <a:xfrm>
            <a:off x="8352988" y="2698952"/>
            <a:ext cx="2612827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sz="2000" b="1" noProof="0" dirty="0">
                <a:solidFill>
                  <a:schemeClr val="accent2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Rientro dopo Sospensione</a:t>
            </a:r>
            <a:endParaRPr lang="it-IT" sz="2000" noProof="0" dirty="0">
              <a:solidFill>
                <a:schemeClr val="accent2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8352988" y="3020362"/>
            <a:ext cx="4983758" cy="561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000"/>
              </a:lnSpc>
              <a:buNone/>
            </a:pPr>
            <a:r>
              <a:rPr lang="it-IT" sz="170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</a:t>
            </a:r>
            <a:r>
              <a:rPr lang="it-IT" sz="1700" noProof="0" dirty="0" err="1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er</a:t>
            </a:r>
            <a:r>
              <a:rPr lang="it-IT" sz="17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i lavoratori che rientrano dopo </a:t>
            </a:r>
            <a:r>
              <a:rPr lang="it-IT" sz="170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lunghe sospensioni:</a:t>
            </a:r>
            <a:endParaRPr lang="it-IT" sz="1700" b="1" noProof="0" dirty="0"/>
          </a:p>
        </p:txBody>
      </p:sp>
      <p:sp>
        <p:nvSpPr>
          <p:cNvPr id="10" name="Text 7"/>
          <p:cNvSpPr/>
          <p:nvPr/>
        </p:nvSpPr>
        <p:spPr>
          <a:xfrm>
            <a:off x="8352988" y="3687200"/>
            <a:ext cx="4354632" cy="104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it-IT" sz="1700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Almeno </a:t>
            </a:r>
            <a:r>
              <a:rPr lang="it-IT" sz="1700" b="1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 mesi</a:t>
            </a:r>
            <a:r>
              <a:rPr lang="it-IT" sz="1700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 maternità, paternità, congedi parentali o congedo straordinario (Legge 104/92)</a:t>
            </a:r>
            <a:endParaRPr lang="it-IT" sz="17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it-IT" sz="1700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Almeno </a:t>
            </a:r>
            <a:r>
              <a:rPr lang="it-IT" sz="1700" b="1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 mesi</a:t>
            </a:r>
            <a:r>
              <a:rPr lang="it-IT" sz="1700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per infortunio, malattia o CIGS</a:t>
            </a:r>
          </a:p>
        </p:txBody>
      </p:sp>
      <p:sp>
        <p:nvSpPr>
          <p:cNvPr id="11" name="Shape 8"/>
          <p:cNvSpPr/>
          <p:nvPr/>
        </p:nvSpPr>
        <p:spPr>
          <a:xfrm>
            <a:off x="8082002" y="5380236"/>
            <a:ext cx="5024398" cy="1599486"/>
          </a:xfrm>
          <a:prstGeom prst="roundRect">
            <a:avLst>
              <a:gd name="adj" fmla="val 6860"/>
            </a:avLst>
          </a:prstGeom>
          <a:solidFill>
            <a:srgbClr val="1A307A"/>
          </a:solidFill>
          <a:ln w="2286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2" name="Shape 9"/>
          <p:cNvSpPr/>
          <p:nvPr/>
        </p:nvSpPr>
        <p:spPr>
          <a:xfrm>
            <a:off x="8084542" y="5380236"/>
            <a:ext cx="91440" cy="1599486"/>
          </a:xfrm>
          <a:prstGeom prst="roundRect">
            <a:avLst>
              <a:gd name="adj" fmla="val 82493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20" name="Shape 0">
            <a:extLst>
              <a:ext uri="{FF2B5EF4-FFF2-40B4-BE49-F238E27FC236}">
                <a16:creationId xmlns:a16="http://schemas.microsoft.com/office/drawing/2014/main" id="{174D2E88-9367-7601-C657-3BA81D717526}"/>
              </a:ext>
            </a:extLst>
          </p:cNvPr>
          <p:cNvSpPr/>
          <p:nvPr/>
        </p:nvSpPr>
        <p:spPr>
          <a:xfrm>
            <a:off x="866954" y="587018"/>
            <a:ext cx="3321010" cy="380881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B6F1F71A-C77C-AC8E-0F70-F70CC0F542FA}"/>
              </a:ext>
            </a:extLst>
          </p:cNvPr>
          <p:cNvSpPr/>
          <p:nvPr/>
        </p:nvSpPr>
        <p:spPr>
          <a:xfrm>
            <a:off x="1003042" y="642303"/>
            <a:ext cx="309602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14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DIRITTO SOGGETTIVO – CCNL 2025</a:t>
            </a:r>
            <a:endParaRPr lang="it-IT" sz="1400" noProof="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1D6B57F-9E46-7631-D0D8-F57A38C4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E968535-C669-3E54-BF2D-061DAC0DA2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5690FC9-29C9-0532-9911-9A69ED0F245B}"/>
              </a:ext>
            </a:extLst>
          </p:cNvPr>
          <p:cNvSpPr txBox="1"/>
          <p:nvPr/>
        </p:nvSpPr>
        <p:spPr>
          <a:xfrm>
            <a:off x="8175982" y="5980988"/>
            <a:ext cx="4531638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it-IT" sz="1800" noProof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Lavoratrici </a:t>
            </a:r>
            <a:r>
              <a:rPr lang="it-IT" sz="18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traferite in altra sede per violenze domestiche o sul lavoro</a:t>
            </a:r>
            <a:endParaRPr lang="it-IT" sz="1800" noProof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7EC861A1-7E08-48F9-F62C-052172E8E1D5}"/>
              </a:ext>
            </a:extLst>
          </p:cNvPr>
          <p:cNvSpPr/>
          <p:nvPr/>
        </p:nvSpPr>
        <p:spPr>
          <a:xfrm>
            <a:off x="8406328" y="5547877"/>
            <a:ext cx="2612827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it-IT" sz="2000" b="1" noProof="0" dirty="0">
                <a:solidFill>
                  <a:schemeClr val="accent2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Vittime di Violenza</a:t>
            </a:r>
            <a:endParaRPr lang="it-IT" sz="2000" noProof="0" dirty="0">
              <a:solidFill>
                <a:schemeClr val="accent2"/>
              </a:solidFill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9B9C2A05-2514-9452-C38F-D7863A50D7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59" r="7732"/>
          <a:stretch>
            <a:fillRect/>
          </a:stretch>
        </p:blipFill>
        <p:spPr>
          <a:xfrm>
            <a:off x="865843" y="2465899"/>
            <a:ext cx="6985813" cy="45705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42" y="2518004"/>
            <a:ext cx="8299728" cy="463236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45492" y="1678435"/>
            <a:ext cx="9560679" cy="1679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Formazione Continua anche per i Somministrati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9624093" y="2685476"/>
            <a:ext cx="4216956" cy="1779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Il diritto alle </a:t>
            </a:r>
            <a:r>
              <a:rPr lang="en-US" sz="175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24 ore di formazione nel triennio</a:t>
            </a:r>
            <a:r>
              <a:rPr lang="en-US" sz="175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è stato esteso anche ai </a:t>
            </a:r>
            <a:r>
              <a:rPr lang="en-US" sz="1750" b="1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lavoratori somministrati a termine</a:t>
            </a:r>
            <a:r>
              <a:rPr lang="en-US" sz="175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che svolgano missioni pari o superiori a </a:t>
            </a:r>
            <a:r>
              <a:rPr lang="en-US" sz="1750" b="1" dirty="0">
                <a:solidFill>
                  <a:srgbClr val="F392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9 mesi continuativi</a:t>
            </a:r>
            <a:r>
              <a:rPr lang="en-US" sz="175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9637276" y="4824223"/>
            <a:ext cx="4216956" cy="2011799"/>
          </a:xfrm>
          <a:prstGeom prst="roundRect">
            <a:avLst>
              <a:gd name="adj" fmla="val 4675"/>
            </a:avLst>
          </a:prstGeom>
          <a:solidFill>
            <a:srgbClr val="4D2E00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113" y="5167242"/>
            <a:ext cx="279797" cy="22383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364748" y="5196862"/>
            <a:ext cx="3265646" cy="1423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Un passo significativo verso l'equità formativa, indipendentemente dalla tipologia contrattuale.</a:t>
            </a:r>
            <a:endParaRPr lang="en-US" sz="175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3D01CBF-0348-790E-2084-868C1B4B4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F84CD36-8164-83E4-4ADA-0DC59E63556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  <p:sp>
        <p:nvSpPr>
          <p:cNvPr id="13" name="Shape 0">
            <a:extLst>
              <a:ext uri="{FF2B5EF4-FFF2-40B4-BE49-F238E27FC236}">
                <a16:creationId xmlns:a16="http://schemas.microsoft.com/office/drawing/2014/main" id="{0559F440-D6D4-5C9D-D881-DDD89EAB1BA6}"/>
              </a:ext>
            </a:extLst>
          </p:cNvPr>
          <p:cNvSpPr/>
          <p:nvPr/>
        </p:nvSpPr>
        <p:spPr>
          <a:xfrm>
            <a:off x="839549" y="1131689"/>
            <a:ext cx="2380655" cy="328851"/>
          </a:xfrm>
          <a:prstGeom prst="roundRect">
            <a:avLst>
              <a:gd name="adj" fmla="val 18350"/>
            </a:avLst>
          </a:prstGeom>
          <a:noFill/>
          <a:ln w="7620">
            <a:solidFill>
              <a:srgbClr val="F39200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4" name="Shape 0">
            <a:extLst>
              <a:ext uri="{FF2B5EF4-FFF2-40B4-BE49-F238E27FC236}">
                <a16:creationId xmlns:a16="http://schemas.microsoft.com/office/drawing/2014/main" id="{922C4013-3290-092F-30DB-732E5A398FF6}"/>
              </a:ext>
            </a:extLst>
          </p:cNvPr>
          <p:cNvSpPr/>
          <p:nvPr/>
        </p:nvSpPr>
        <p:spPr>
          <a:xfrm>
            <a:off x="866954" y="587018"/>
            <a:ext cx="3321010" cy="380881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14FBCAF-064B-8E2D-3BA1-9EC3223D1094}"/>
              </a:ext>
            </a:extLst>
          </p:cNvPr>
          <p:cNvSpPr/>
          <p:nvPr/>
        </p:nvSpPr>
        <p:spPr>
          <a:xfrm>
            <a:off x="1003042" y="642303"/>
            <a:ext cx="3096022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14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DIRITTO SOGGETTIVO – CCNL 2025</a:t>
            </a:r>
            <a:endParaRPr lang="it-IT" sz="1400" noProof="0" dirty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B69C054B-0F6A-CE19-55AC-B20393564372}"/>
              </a:ext>
            </a:extLst>
          </p:cNvPr>
          <p:cNvSpPr/>
          <p:nvPr/>
        </p:nvSpPr>
        <p:spPr>
          <a:xfrm>
            <a:off x="954921" y="1193125"/>
            <a:ext cx="2149912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it-IT" sz="1100" dirty="0">
                <a:solidFill>
                  <a:srgbClr val="F392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ESTENSIONE</a:t>
            </a:r>
            <a:r>
              <a:rPr lang="it-IT" sz="1100" noProof="0" dirty="0">
                <a:solidFill>
                  <a:srgbClr val="F392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DEL DIRITTO</a:t>
            </a:r>
            <a:endParaRPr lang="it-IT" sz="1100" noProof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793790" y="1590080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it-IT" sz="61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Il Diritto Soggettivo alla Formazione evolve con MetApprendo</a:t>
            </a:r>
            <a:endParaRPr lang="it-IT" sz="6150" noProof="0" dirty="0"/>
          </a:p>
        </p:txBody>
      </p:sp>
      <p:sp>
        <p:nvSpPr>
          <p:cNvPr id="5" name="Text 2"/>
          <p:cNvSpPr/>
          <p:nvPr/>
        </p:nvSpPr>
        <p:spPr>
          <a:xfrm>
            <a:off x="793791" y="5913715"/>
            <a:ext cx="6521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23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Un sistema innovativo nato dalla contrattazione collettiva per rendere la formazione accessibile, tracciabile e utile per imprese e lavoratori</a:t>
            </a:r>
            <a:endParaRPr lang="it-IT" sz="2300" noProof="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046D39E-5F4A-75C8-FC44-83E51278D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C3A5516B-FAAD-5055-B964-D41B4A039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0"/>
            <a:ext cx="6583680" cy="82296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C9286999-8CC5-59E5-A0B9-DF8A191CC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4105" y="7532786"/>
            <a:ext cx="1124099" cy="5195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4">
            <a:extLst>
              <a:ext uri="{FF2B5EF4-FFF2-40B4-BE49-F238E27FC236}">
                <a16:creationId xmlns:a16="http://schemas.microsoft.com/office/drawing/2014/main" id="{38CE58C1-4E09-7BBF-634A-6F817A731AD3}"/>
              </a:ext>
            </a:extLst>
          </p:cNvPr>
          <p:cNvSpPr/>
          <p:nvPr/>
        </p:nvSpPr>
        <p:spPr>
          <a:xfrm>
            <a:off x="7470102" y="2465025"/>
            <a:ext cx="5729571" cy="683374"/>
          </a:xfrm>
          <a:prstGeom prst="roundRect">
            <a:avLst>
              <a:gd name="adj" fmla="val 10695"/>
            </a:avLst>
          </a:prstGeom>
          <a:solidFill>
            <a:srgbClr val="1A307A"/>
          </a:solidFill>
          <a:ln w="3048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18" name="Shape 5">
            <a:extLst>
              <a:ext uri="{FF2B5EF4-FFF2-40B4-BE49-F238E27FC236}">
                <a16:creationId xmlns:a16="http://schemas.microsoft.com/office/drawing/2014/main" id="{2D84918A-2363-C1B9-2995-F25EDE6FAA17}"/>
              </a:ext>
            </a:extLst>
          </p:cNvPr>
          <p:cNvSpPr/>
          <p:nvPr/>
        </p:nvSpPr>
        <p:spPr>
          <a:xfrm>
            <a:off x="7388366" y="2463730"/>
            <a:ext cx="163354" cy="684669"/>
          </a:xfrm>
          <a:prstGeom prst="roundRect">
            <a:avLst>
              <a:gd name="adj" fmla="val 78139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2" name="Shape 0"/>
          <p:cNvSpPr/>
          <p:nvPr/>
        </p:nvSpPr>
        <p:spPr>
          <a:xfrm>
            <a:off x="793790" y="363259"/>
            <a:ext cx="3532550" cy="680324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3" name="Text 1"/>
          <p:cNvSpPr/>
          <p:nvPr/>
        </p:nvSpPr>
        <p:spPr>
          <a:xfrm>
            <a:off x="1066357" y="562491"/>
            <a:ext cx="2918791" cy="358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CCNL 22 novembre 2025</a:t>
            </a:r>
            <a:endParaRPr lang="it-IT" sz="2000" noProof="0" dirty="0"/>
          </a:p>
        </p:txBody>
      </p:sp>
      <p:sp>
        <p:nvSpPr>
          <p:cNvPr id="4" name="Text 2"/>
          <p:cNvSpPr/>
          <p:nvPr/>
        </p:nvSpPr>
        <p:spPr>
          <a:xfrm>
            <a:off x="857250" y="1357977"/>
            <a:ext cx="92624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it-IT" sz="44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Il Finanziamento Diventa Strutturale</a:t>
            </a:r>
            <a:endParaRPr lang="it-IT" sz="4450" noProof="0" dirty="0"/>
          </a:p>
        </p:txBody>
      </p:sp>
      <p:sp>
        <p:nvSpPr>
          <p:cNvPr id="7" name="Text 5"/>
          <p:cNvSpPr/>
          <p:nvPr/>
        </p:nvSpPr>
        <p:spPr>
          <a:xfrm>
            <a:off x="857250" y="3270607"/>
            <a:ext cx="61177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Contributo occasionale per l'avvio dei servizi. Una spinta iniziale per costruire l'infrastruttura.</a:t>
            </a:r>
            <a:endParaRPr lang="it-IT" sz="1750" noProof="0" dirty="0"/>
          </a:p>
        </p:txBody>
      </p:sp>
      <p:sp>
        <p:nvSpPr>
          <p:cNvPr id="8" name="Text 6"/>
          <p:cNvSpPr/>
          <p:nvPr/>
        </p:nvSpPr>
        <p:spPr>
          <a:xfrm>
            <a:off x="7599521" y="2651363"/>
            <a:ext cx="34031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Ora: Finanziamento Annuo</a:t>
            </a:r>
            <a:endParaRPr lang="it-IT" sz="2200" noProof="0" dirty="0"/>
          </a:p>
        </p:txBody>
      </p:sp>
      <p:sp>
        <p:nvSpPr>
          <p:cNvPr id="9" name="Text 7"/>
          <p:cNvSpPr/>
          <p:nvPr/>
        </p:nvSpPr>
        <p:spPr>
          <a:xfrm>
            <a:off x="7599522" y="3232507"/>
            <a:ext cx="6400442" cy="2213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Wingdings" panose="05000000000000000000" pitchFamily="2" charset="2"/>
              <a:buChar char="ü"/>
            </a:pPr>
            <a:r>
              <a:rPr lang="it-IT" sz="1750" b="1" noProof="0" dirty="0">
                <a:solidFill>
                  <a:srgbClr val="F39200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1,50€ per dipendente in forza</a:t>
            </a: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ogni anno. Una risorsa stabile per implementare nuovi servizi e rafforzare la piattaforma</a:t>
            </a:r>
          </a:p>
          <a:p>
            <a:pPr marL="285750" indent="-285750" algn="l">
              <a:lnSpc>
                <a:spcPts val="2850"/>
              </a:lnSpc>
              <a:buFont typeface="Wingdings" panose="05000000000000000000" pitchFamily="2" charset="2"/>
              <a:buChar char="ü"/>
            </a:pPr>
            <a:r>
              <a:rPr lang="it-IT" sz="175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Calcolo del contributo: </a:t>
            </a:r>
            <a:r>
              <a:rPr lang="it-IT" sz="1750" b="1" dirty="0">
                <a:solidFill>
                  <a:schemeClr val="accent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personale in forza al 31 dicembre 2025 </a:t>
            </a:r>
            <a:r>
              <a:rPr lang="it-IT" sz="175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compreso il personale a tempo determinato, in apprendistato e i dirigenti.</a:t>
            </a:r>
          </a:p>
          <a:p>
            <a:pPr marL="285750" indent="-285750" algn="l">
              <a:lnSpc>
                <a:spcPts val="2850"/>
              </a:lnSpc>
              <a:buFont typeface="Wingdings" panose="05000000000000000000" pitchFamily="2" charset="2"/>
              <a:buChar char="ü"/>
            </a:pP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Entro il </a:t>
            </a:r>
            <a:r>
              <a:rPr lang="it-IT" sz="1750" b="1" noProof="0" dirty="0">
                <a:solidFill>
                  <a:schemeClr val="accent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30 Aprile 2026 </a:t>
            </a:r>
          </a:p>
        </p:txBody>
      </p:sp>
      <p:sp>
        <p:nvSpPr>
          <p:cNvPr id="16" name="Shape 4">
            <a:extLst>
              <a:ext uri="{FF2B5EF4-FFF2-40B4-BE49-F238E27FC236}">
                <a16:creationId xmlns:a16="http://schemas.microsoft.com/office/drawing/2014/main" id="{49E594A5-00FB-247C-2B98-74C08500CE47}"/>
              </a:ext>
            </a:extLst>
          </p:cNvPr>
          <p:cNvSpPr/>
          <p:nvPr/>
        </p:nvSpPr>
        <p:spPr>
          <a:xfrm>
            <a:off x="712172" y="2500853"/>
            <a:ext cx="5729571" cy="683374"/>
          </a:xfrm>
          <a:prstGeom prst="roundRect">
            <a:avLst>
              <a:gd name="adj" fmla="val 10695"/>
            </a:avLst>
          </a:prstGeom>
          <a:solidFill>
            <a:srgbClr val="1A307A"/>
          </a:solidFill>
          <a:ln w="30480">
            <a:solidFill>
              <a:srgbClr val="996619"/>
            </a:solidFill>
            <a:prstDash val="solid"/>
          </a:ln>
        </p:spPr>
        <p:txBody>
          <a:bodyPr/>
          <a:lstStyle/>
          <a:p>
            <a:endParaRPr lang="it-IT" noProof="0" dirty="0"/>
          </a:p>
        </p:txBody>
      </p:sp>
      <p:sp>
        <p:nvSpPr>
          <p:cNvPr id="6" name="Text 4"/>
          <p:cNvSpPr/>
          <p:nvPr/>
        </p:nvSpPr>
        <p:spPr>
          <a:xfrm>
            <a:off x="857250" y="26894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Prima: Una Tantum</a:t>
            </a:r>
            <a:endParaRPr lang="it-IT" sz="2200" noProof="0" dirty="0"/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02C0CC20-CA7A-1C96-E1B2-AEFC194E5599}"/>
              </a:ext>
            </a:extLst>
          </p:cNvPr>
          <p:cNvSpPr/>
          <p:nvPr/>
        </p:nvSpPr>
        <p:spPr>
          <a:xfrm>
            <a:off x="630436" y="2499558"/>
            <a:ext cx="163354" cy="684669"/>
          </a:xfrm>
          <a:prstGeom prst="roundRect">
            <a:avLst>
              <a:gd name="adj" fmla="val 78139"/>
            </a:avLst>
          </a:prstGeom>
          <a:solidFill>
            <a:srgbClr val="F39200"/>
          </a:solidFill>
          <a:ln/>
        </p:spPr>
        <p:txBody>
          <a:bodyPr/>
          <a:lstStyle/>
          <a:p>
            <a:endParaRPr lang="it-IT" noProof="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E18C2C9-F5A3-D693-C9D4-5C61404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3226046-7638-5956-1A4E-9A0934638C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B277C9B-DCCC-1B70-CBCB-7FEC81B9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55" y="5750153"/>
            <a:ext cx="8535719" cy="214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1F4DE-60E0-CA6F-776F-99943B32F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7630277-11F8-77FF-BC62-65FD08814CC5}"/>
              </a:ext>
            </a:extLst>
          </p:cNvPr>
          <p:cNvSpPr/>
          <p:nvPr/>
        </p:nvSpPr>
        <p:spPr>
          <a:xfrm>
            <a:off x="793790" y="425545"/>
            <a:ext cx="2536264" cy="525606"/>
          </a:xfrm>
          <a:prstGeom prst="roundRect">
            <a:avLst>
              <a:gd name="adj" fmla="val 17880"/>
            </a:avLst>
          </a:prstGeom>
          <a:solidFill>
            <a:schemeClr val="accent2"/>
          </a:solidFill>
          <a:ln/>
        </p:spPr>
        <p:txBody>
          <a:bodyPr/>
          <a:lstStyle/>
          <a:p>
            <a:endParaRPr lang="it-IT" noProof="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F4840C9-8B04-B77E-1799-D83C2BAFAB39}"/>
              </a:ext>
            </a:extLst>
          </p:cNvPr>
          <p:cNvSpPr/>
          <p:nvPr/>
        </p:nvSpPr>
        <p:spPr>
          <a:xfrm>
            <a:off x="929878" y="567492"/>
            <a:ext cx="15088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it-IT" sz="200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LA PIATTAFORMA</a:t>
            </a:r>
            <a:endParaRPr lang="it-IT" sz="2000" noProof="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2217FA4-EE3E-2252-64C5-44840C81A399}"/>
              </a:ext>
            </a:extLst>
          </p:cNvPr>
          <p:cNvSpPr/>
          <p:nvPr/>
        </p:nvSpPr>
        <p:spPr>
          <a:xfrm>
            <a:off x="793790" y="1300816"/>
            <a:ext cx="77506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it-IT" sz="445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Cosa Offre MetApprendo Oggi</a:t>
            </a:r>
            <a:endParaRPr lang="it-IT" sz="4450" noProof="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28EDEF4-ED7A-7971-CF2C-DD3DD758F293}"/>
              </a:ext>
            </a:extLst>
          </p:cNvPr>
          <p:cNvSpPr/>
          <p:nvPr/>
        </p:nvSpPr>
        <p:spPr>
          <a:xfrm>
            <a:off x="793791" y="465780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Gestionale per la Formazione</a:t>
            </a:r>
            <a:endParaRPr lang="it-IT" sz="2200" noProof="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595D8240-87CF-A587-751D-A1DD5B95E893}"/>
              </a:ext>
            </a:extLst>
          </p:cNvPr>
          <p:cNvSpPr/>
          <p:nvPr/>
        </p:nvSpPr>
        <p:spPr>
          <a:xfrm>
            <a:off x="793790" y="5172432"/>
            <a:ext cx="364831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Uno strumento per </a:t>
            </a:r>
            <a:r>
              <a:rPr lang="it-IT" sz="175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pianificare tutta la formazione</a:t>
            </a: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aziendale in modo integrato e organizzato</a:t>
            </a:r>
            <a:endParaRPr lang="it-IT" sz="1750" noProof="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32AD667D-D6D4-C7E6-8C5E-E02AECEC9513}"/>
              </a:ext>
            </a:extLst>
          </p:cNvPr>
          <p:cNvSpPr/>
          <p:nvPr/>
        </p:nvSpPr>
        <p:spPr>
          <a:xfrm>
            <a:off x="5350193" y="46746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LMS e Catalogo</a:t>
            </a:r>
            <a:endParaRPr lang="it-IT" sz="2200" noProof="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289389DC-0B80-B7CA-3793-75F280536D37}"/>
              </a:ext>
            </a:extLst>
          </p:cNvPr>
          <p:cNvSpPr/>
          <p:nvPr/>
        </p:nvSpPr>
        <p:spPr>
          <a:xfrm>
            <a:off x="5089283" y="5213042"/>
            <a:ext cx="364831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175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41 pillole formative</a:t>
            </a: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per oltre 60 ore di contenuti di qualità, specifici per il settore, in continua espansione</a:t>
            </a:r>
            <a:endParaRPr lang="it-IT" sz="1750" noProof="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31B8AE79-EC17-C77B-23E5-1B6DBAF048F5}"/>
              </a:ext>
            </a:extLst>
          </p:cNvPr>
          <p:cNvSpPr/>
          <p:nvPr/>
        </p:nvSpPr>
        <p:spPr>
          <a:xfrm>
            <a:off x="9677995" y="4683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it-IT" sz="2200" b="1" noProof="0" dirty="0">
                <a:solidFill>
                  <a:srgbClr val="FFFFFF"/>
                </a:solidFill>
                <a:latin typeface="Lato Bold" pitchFamily="34" charset="0"/>
                <a:ea typeface="Lato Bold" pitchFamily="34" charset="-122"/>
                <a:cs typeface="Lato Bold" pitchFamily="34" charset="-120"/>
              </a:rPr>
              <a:t>Dossier Digitale</a:t>
            </a:r>
            <a:endParaRPr lang="it-IT" sz="2200" noProof="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9C87022F-4DB2-3F7E-082F-A6C2736CBC2E}"/>
              </a:ext>
            </a:extLst>
          </p:cNvPr>
          <p:cNvSpPr/>
          <p:nvPr/>
        </p:nvSpPr>
        <p:spPr>
          <a:xfrm>
            <a:off x="9677996" y="5136359"/>
            <a:ext cx="33552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Registrazione della formazione sul </a:t>
            </a:r>
            <a:r>
              <a:rPr lang="it-IT" sz="1750" b="1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Dossier del lavoratore</a:t>
            </a:r>
            <a:r>
              <a:rPr lang="it-IT" sz="1750" noProof="0" dirty="0">
                <a:solidFill>
                  <a:srgbClr val="FFFFFF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: portabile, di proprietà della persona, aggiornato dall'azienda</a:t>
            </a:r>
            <a:endParaRPr lang="it-IT" sz="1750" noProof="0" dirty="0"/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F5902152-BE02-3715-990F-9E2C4C807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995" y="2451229"/>
            <a:ext cx="3482250" cy="203940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9445688-E16C-F533-B61B-AB541FDFE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451229"/>
            <a:ext cx="3346410" cy="198524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FD695BC-9BC4-883F-42BB-E76EBE9460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916"/>
          <a:stretch>
            <a:fillRect/>
          </a:stretch>
        </p:blipFill>
        <p:spPr>
          <a:xfrm>
            <a:off x="5235893" y="2505388"/>
            <a:ext cx="3346410" cy="1985242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9D3B594D-4210-3F14-F1E5-449F5D4E6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2532" y="7622426"/>
            <a:ext cx="2246345" cy="56907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3A1B77E0-6ABA-37A3-01DF-0D92ACEAAAE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C4277"/>
              </a:clrFrom>
              <a:clrTo>
                <a:srgbClr val="2C4277">
                  <a:alpha val="0"/>
                </a:srgbClr>
              </a:clrTo>
            </a:clrChange>
          </a:blip>
          <a:srcRect l="13135" t="22016" r="19706" b="29453"/>
          <a:stretch>
            <a:fillRect/>
          </a:stretch>
        </p:blipFill>
        <p:spPr>
          <a:xfrm>
            <a:off x="12952325" y="7277100"/>
            <a:ext cx="16780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1028</Words>
  <Application>Microsoft Office PowerPoint</Application>
  <PresentationFormat>Personalizzato</PresentationFormat>
  <Paragraphs>143</Paragraphs>
  <Slides>14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Lato</vt:lpstr>
      <vt:lpstr>Arial</vt:lpstr>
      <vt:lpstr>Courier New</vt:lpstr>
      <vt:lpstr>Lato Bold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Marcello Faggella</cp:lastModifiedBy>
  <cp:revision>30</cp:revision>
  <dcterms:created xsi:type="dcterms:W3CDTF">2026-03-31T14:31:13Z</dcterms:created>
  <dcterms:modified xsi:type="dcterms:W3CDTF">2026-04-09T12:54:39Z</dcterms:modified>
</cp:coreProperties>
</file>