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ppt/charts/chart4.xml" ContentType="application/vnd.openxmlformats-officedocument.drawingml.chart+xml"/>
  <Override PartName="/ppt/drawings/drawing4.xml" ContentType="application/vnd.openxmlformats-officedocument.drawingml.chartshapes+xml"/>
  <Override PartName="/ppt/charts/chart5.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5.xml" ContentType="application/vnd.openxmlformats-officedocument.drawingml.chartshapes+xml"/>
  <Override PartName="/ppt/charts/chart6.xml" ContentType="application/vnd.openxmlformats-officedocument.drawingml.chart+xml"/>
  <Override PartName="/ppt/charts/style2.xml" ContentType="application/vnd.ms-office.chartstyle+xml"/>
  <Override PartName="/ppt/charts/colors2.xml" ContentType="application/vnd.ms-office.chartcolorstyle+xml"/>
  <Override PartName="/ppt/charts/chart7.xml" ContentType="application/vnd.openxmlformats-officedocument.drawingml.chart+xml"/>
  <Override PartName="/ppt/charts/style3.xml" ContentType="application/vnd.ms-office.chartstyle+xml"/>
  <Override PartName="/ppt/charts/colors3.xml" ContentType="application/vnd.ms-office.chartcolorstyle+xml"/>
  <Override PartName="/ppt/charts/chart8.xml" ContentType="application/vnd.openxmlformats-officedocument.drawingml.chart+xml"/>
  <Override PartName="/ppt/charts/style4.xml" ContentType="application/vnd.ms-office.chartstyle+xml"/>
  <Override PartName="/ppt/charts/colors4.xml" ContentType="application/vnd.ms-office.chartcolorstyle+xml"/>
  <Override PartName="/ppt/charts/chart9.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27"/>
  </p:notesMasterIdLst>
  <p:sldIdLst>
    <p:sldId id="257" r:id="rId5"/>
    <p:sldId id="269" r:id="rId6"/>
    <p:sldId id="282" r:id="rId7"/>
    <p:sldId id="258" r:id="rId8"/>
    <p:sldId id="259" r:id="rId9"/>
    <p:sldId id="264" r:id="rId10"/>
    <p:sldId id="286" r:id="rId11"/>
    <p:sldId id="285" r:id="rId12"/>
    <p:sldId id="278" r:id="rId13"/>
    <p:sldId id="279" r:id="rId14"/>
    <p:sldId id="280" r:id="rId15"/>
    <p:sldId id="297" r:id="rId16"/>
    <p:sldId id="283" r:id="rId17"/>
    <p:sldId id="303" r:id="rId18"/>
    <p:sldId id="290" r:id="rId19"/>
    <p:sldId id="306" r:id="rId20"/>
    <p:sldId id="304" r:id="rId21"/>
    <p:sldId id="309" r:id="rId22"/>
    <p:sldId id="310" r:id="rId23"/>
    <p:sldId id="311" r:id="rId24"/>
    <p:sldId id="313" r:id="rId25"/>
    <p:sldId id="307" r:id="rId26"/>
  </p:sldIdLst>
  <p:sldSz cx="9144000" cy="6858000" type="screen4x3"/>
  <p:notesSz cx="6797675" cy="987266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2" userDrawn="1">
          <p15:clr>
            <a:srgbClr val="A4A3A4"/>
          </p15:clr>
        </p15:guide>
        <p15:guide id="2" pos="2897" userDrawn="1">
          <p15:clr>
            <a:srgbClr val="A4A3A4"/>
          </p15:clr>
        </p15:guide>
        <p15:guide id="3" orient="horz" pos="254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5959"/>
    <a:srgbClr val="00FF00"/>
    <a:srgbClr val="FF3300"/>
    <a:srgbClr val="007D8E"/>
    <a:srgbClr val="FFFFFF"/>
    <a:srgbClr val="3366CC"/>
    <a:srgbClr val="1AA7EE"/>
    <a:srgbClr val="D93F3F"/>
    <a:srgbClr val="33996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7" autoAdjust="0"/>
    <p:restoredTop sz="95097" autoAdjust="0"/>
  </p:normalViewPr>
  <p:slideViewPr>
    <p:cSldViewPr snapToGrid="0">
      <p:cViewPr varScale="1">
        <p:scale>
          <a:sx n="106" d="100"/>
          <a:sy n="106" d="100"/>
        </p:scale>
        <p:origin x="1764" y="108"/>
      </p:cViewPr>
      <p:guideLst>
        <p:guide orient="horz" pos="572"/>
        <p:guide pos="2897"/>
        <p:guide orient="horz" pos="2546"/>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492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hXXps://confindustriaservizi-my.sharepoint.com/personal/glabartino_confindustria_it/Documents/Labartino%20Ufficio/Mkt%20lavoro%20da%20Maggio%202020/CLUP_produttivit&#224;/Eurostat_productivity_CLUP_agg10_03_23.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hXXps://confindustriaservizi-my.sharepoint.com/personal/glabartino_confindustria_it/Documents/Labartino%20Ufficio/Mkt%20lavoro%20da%20Maggio%202020/CLUP_produttivit&#224;/Eurostat_productivity_CLUP_agg10_03_23.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hXXps://confindustriaservizi-my.sharepoint.com/personal/glabartino_confindustria_it/Documents/Labartino%20Ufficio/Mkt%20lavoro%20da%20Maggio%202020/CLUP_produttivit&#224;/Eurostat_productivity_CLUP_agg10_03_23.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hXXps://confindustriaservizi.sharepoint.com/sites/CentroStudi-ACSCsuCloud/Documenti%20condivisi/Materie/Lavoro/Produttivit&#224;-CLUP/Eurostat_productivity_CLUP_agg10_03_23_FMazz.xlsx" TargetMode="External"/></Relationships>
</file>

<file path=ppt/charts/_rels/chart5.xml.rels><?xml version="1.0" encoding="UTF-8" standalone="yes"?>
<Relationships xmlns="http://schemas.openxmlformats.org/package/2006/relationships"><Relationship Id="rId3" Type="http://schemas.openxmlformats.org/officeDocument/2006/relationships/oleObject" Target="hXXps://confindustriaservizi.sharepoint.com/sites/CentroStudi-ACSCsuCloud/Documenti%20condivisi/Materie/Lavoro/Produttivit&#224;-CLUP/Eurostat_productivity_CLUP_agg10_03_23_FMazz.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5.xml"/></Relationships>
</file>

<file path=ppt/charts/_rels/chart6.xml.rels><?xml version="1.0" encoding="UTF-8" standalone="yes"?>
<Relationships xmlns="http://schemas.openxmlformats.org/package/2006/relationships"><Relationship Id="rId3" Type="http://schemas.openxmlformats.org/officeDocument/2006/relationships/oleObject" Target="hXXps://confindustriaservizi.sharepoint.com/sites/AREALWCU/Shared%20Documents/Contrattazione%20collettiva/Riepilogo%20Contrattazione.xlsx" TargetMode="External"/><Relationship Id="rId2" Type="http://schemas.microsoft.com/office/2011/relationships/chartColorStyle" Target="colors2.xml"/><Relationship Id="rId1" Type="http://schemas.microsoft.com/office/2011/relationships/chartStyle" Target="style2.xml"/></Relationships>
</file>

<file path=ppt/charts/_rels/chart7.xml.rels><?xml version="1.0" encoding="UTF-8" standalone="yes"?>
<Relationships xmlns="http://schemas.openxmlformats.org/package/2006/relationships"><Relationship Id="rId3" Type="http://schemas.openxmlformats.org/officeDocument/2006/relationships/oleObject" Target="hXXps://confindustriaservizi.sharepoint.com/sites/CentroStudi-ACSCsuCloud/Documenti%20condivisi/Materie/Lavoro/CCNL/ISTAT-retrib%20contrattuali/Istat%20-%20indagine%20retribuzioni%20contrattuali.xlsx" TargetMode="External"/><Relationship Id="rId2" Type="http://schemas.microsoft.com/office/2011/relationships/chartColorStyle" Target="colors3.xml"/><Relationship Id="rId1" Type="http://schemas.microsoft.com/office/2011/relationships/chartStyle" Target="style3.xml"/></Relationships>
</file>

<file path=ppt/charts/_rels/chart8.xml.rels><?xml version="1.0" encoding="UTF-8" standalone="yes"?>
<Relationships xmlns="http://schemas.openxmlformats.org/package/2006/relationships"><Relationship Id="rId3" Type="http://schemas.openxmlformats.org/officeDocument/2006/relationships/oleObject" Target="file:///C:\Users\gmorleo\Downloads\b2eb7904-94e8-47fc-b502-3e51aa7fdedb.xls" TargetMode="External"/><Relationship Id="rId2" Type="http://schemas.microsoft.com/office/2011/relationships/chartColorStyle" Target="colors4.xml"/><Relationship Id="rId1" Type="http://schemas.microsoft.com/office/2011/relationships/chartStyle" Target="style4.xml"/></Relationships>
</file>

<file path=ppt/charts/_rels/chart9.xml.rels><?xml version="1.0" encoding="UTF-8" standalone="yes"?>
<Relationships xmlns="http://schemas.openxmlformats.org/package/2006/relationships"><Relationship Id="rId3" Type="http://schemas.openxmlformats.org/officeDocument/2006/relationships/oleObject" Target="file:///C:\Users\gmorleo\Desktop\retr.contr.istat%20vs%20ipca-nei.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1515568129741367E-2"/>
          <c:y val="0.14179673330420156"/>
          <c:w val="0.88353324521303511"/>
          <c:h val="0.66071167530403696"/>
        </c:manualLayout>
      </c:layout>
      <c:lineChart>
        <c:grouping val="standard"/>
        <c:varyColors val="0"/>
        <c:ser>
          <c:idx val="3"/>
          <c:order val="0"/>
          <c:tx>
            <c:v>Produttività oraria</c:v>
          </c:tx>
          <c:spPr>
            <a:ln w="57150" cmpd="thickThin">
              <a:solidFill>
                <a:srgbClr val="003399"/>
              </a:solidFill>
            </a:ln>
          </c:spPr>
          <c:marker>
            <c:symbol val="none"/>
          </c:marker>
          <c:cat>
            <c:strRef>
              <c:f>'Ind s.s.'!$G$64:$Z$64</c:f>
              <c:strCache>
                <c:ptCount val="20"/>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strCache>
            </c:strRef>
          </c:cat>
          <c:val>
            <c:numRef>
              <c:f>'Ind s.s.'!$G$50:$Z$50</c:f>
              <c:numCache>
                <c:formatCode>0.0</c:formatCode>
                <c:ptCount val="20"/>
                <c:pt idx="0">
                  <c:v>100</c:v>
                </c:pt>
                <c:pt idx="1">
                  <c:v>99.909778965387758</c:v>
                </c:pt>
                <c:pt idx="2">
                  <c:v>99.987298445553648</c:v>
                </c:pt>
                <c:pt idx="3">
                  <c:v>98.44489257699</c:v>
                </c:pt>
                <c:pt idx="4">
                  <c:v>101.12063878628956</c:v>
                </c:pt>
                <c:pt idx="5">
                  <c:v>103.20908564911566</c:v>
                </c:pt>
                <c:pt idx="6">
                  <c:v>104.67553516718607</c:v>
                </c:pt>
                <c:pt idx="7">
                  <c:v>105.51827672483168</c:v>
                </c:pt>
                <c:pt idx="8">
                  <c:v>104.79265826901919</c:v>
                </c:pt>
                <c:pt idx="9">
                  <c:v>98.045887789493463</c:v>
                </c:pt>
                <c:pt idx="10">
                  <c:v>107.13724635732638</c:v>
                </c:pt>
                <c:pt idx="11">
                  <c:v>108.3643174421799</c:v>
                </c:pt>
                <c:pt idx="12">
                  <c:v>109.05819950260485</c:v>
                </c:pt>
                <c:pt idx="13">
                  <c:v>110.07976356754354</c:v>
                </c:pt>
                <c:pt idx="14">
                  <c:v>110.7170365490669</c:v>
                </c:pt>
                <c:pt idx="15">
                  <c:v>112.19837715613703</c:v>
                </c:pt>
                <c:pt idx="16">
                  <c:v>113.83774437996168</c:v>
                </c:pt>
                <c:pt idx="17">
                  <c:v>116.39601752629241</c:v>
                </c:pt>
                <c:pt idx="18">
                  <c:v>117.11136603162655</c:v>
                </c:pt>
                <c:pt idx="19">
                  <c:v>117.30736582384253</c:v>
                </c:pt>
              </c:numCache>
            </c:numRef>
          </c:val>
          <c:smooth val="0"/>
          <c:extLst>
            <c:ext xmlns:c16="http://schemas.microsoft.com/office/drawing/2014/chart" uri="{C3380CC4-5D6E-409C-BE32-E72D297353CC}">
              <c16:uniqueId val="{00000000-A24D-4EEC-ABF6-4AF30FD6CFCC}"/>
            </c:ext>
          </c:extLst>
        </c:ser>
        <c:ser>
          <c:idx val="4"/>
          <c:order val="1"/>
          <c:tx>
            <c:v>Salari orari reali</c:v>
          </c:tx>
          <c:spPr>
            <a:ln w="57150" cmpd="sng">
              <a:solidFill>
                <a:srgbClr val="00B0F0"/>
              </a:solidFill>
              <a:prstDash val="sysDash"/>
            </a:ln>
          </c:spPr>
          <c:marker>
            <c:symbol val="none"/>
          </c:marker>
          <c:cat>
            <c:strRef>
              <c:f>'Ind s.s.'!$G$64:$Z$64</c:f>
              <c:strCache>
                <c:ptCount val="20"/>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strCache>
            </c:strRef>
          </c:cat>
          <c:val>
            <c:numRef>
              <c:f>'Ind s.s.'!$G$119:$Z$119</c:f>
              <c:numCache>
                <c:formatCode>0.0</c:formatCode>
                <c:ptCount val="20"/>
                <c:pt idx="0">
                  <c:v>100</c:v>
                </c:pt>
                <c:pt idx="1">
                  <c:v>100.96059374624447</c:v>
                </c:pt>
                <c:pt idx="2">
                  <c:v>101.37682799872397</c:v>
                </c:pt>
                <c:pt idx="3">
                  <c:v>102.04590990943248</c:v>
                </c:pt>
                <c:pt idx="4">
                  <c:v>103.31092858149201</c:v>
                </c:pt>
                <c:pt idx="5">
                  <c:v>104.7715575616448</c:v>
                </c:pt>
                <c:pt idx="6">
                  <c:v>105.46435918733972</c:v>
                </c:pt>
                <c:pt idx="7">
                  <c:v>106.6216547737221</c:v>
                </c:pt>
                <c:pt idx="8">
                  <c:v>107.35845553131411</c:v>
                </c:pt>
                <c:pt idx="9">
                  <c:v>110.98573024074747</c:v>
                </c:pt>
                <c:pt idx="10">
                  <c:v>112.67712193624246</c:v>
                </c:pt>
                <c:pt idx="11">
                  <c:v>112.59012949137852</c:v>
                </c:pt>
                <c:pt idx="12">
                  <c:v>112.26177093992074</c:v>
                </c:pt>
                <c:pt idx="13">
                  <c:v>113.83988171451239</c:v>
                </c:pt>
                <c:pt idx="14">
                  <c:v>115.33486431323479</c:v>
                </c:pt>
                <c:pt idx="15">
                  <c:v>117.7019883600467</c:v>
                </c:pt>
                <c:pt idx="16">
                  <c:v>118.07331717491213</c:v>
                </c:pt>
                <c:pt idx="17">
                  <c:v>117.79932302411859</c:v>
                </c:pt>
                <c:pt idx="18">
                  <c:v>117.17881151446939</c:v>
                </c:pt>
                <c:pt idx="19">
                  <c:v>118.93965523802899</c:v>
                </c:pt>
              </c:numCache>
            </c:numRef>
          </c:val>
          <c:smooth val="0"/>
          <c:extLst>
            <c:ext xmlns:c16="http://schemas.microsoft.com/office/drawing/2014/chart" uri="{C3380CC4-5D6E-409C-BE32-E72D297353CC}">
              <c16:uniqueId val="{00000001-A24D-4EEC-ABF6-4AF30FD6CFCC}"/>
            </c:ext>
          </c:extLst>
        </c:ser>
        <c:dLbls>
          <c:showLegendKey val="0"/>
          <c:showVal val="0"/>
          <c:showCatName val="0"/>
          <c:showSerName val="0"/>
          <c:showPercent val="0"/>
          <c:showBubbleSize val="0"/>
        </c:dLbls>
        <c:smooth val="0"/>
        <c:axId val="184029184"/>
        <c:axId val="184030720"/>
      </c:lineChart>
      <c:catAx>
        <c:axId val="184029184"/>
        <c:scaling>
          <c:orientation val="minMax"/>
        </c:scaling>
        <c:delete val="0"/>
        <c:axPos val="b"/>
        <c:numFmt formatCode="General" sourceLinked="1"/>
        <c:majorTickMark val="out"/>
        <c:minorTickMark val="none"/>
        <c:tickLblPos val="nextTo"/>
        <c:txPr>
          <a:bodyPr rot="-5400000" vert="horz"/>
          <a:lstStyle/>
          <a:p>
            <a:pPr>
              <a:defRPr sz="1400" b="0" i="0" u="none" strike="noStrike" baseline="0">
                <a:solidFill>
                  <a:schemeClr val="bg2">
                    <a:lumMod val="25000"/>
                  </a:schemeClr>
                </a:solidFill>
                <a:latin typeface="Arial"/>
                <a:ea typeface="Arial"/>
                <a:cs typeface="Arial"/>
              </a:defRPr>
            </a:pPr>
            <a:endParaRPr lang="it-IT"/>
          </a:p>
        </c:txPr>
        <c:crossAx val="184030720"/>
        <c:crosses val="autoZero"/>
        <c:auto val="1"/>
        <c:lblAlgn val="ctr"/>
        <c:lblOffset val="100"/>
        <c:tickLblSkip val="1"/>
        <c:noMultiLvlLbl val="0"/>
      </c:catAx>
      <c:valAx>
        <c:axId val="184030720"/>
        <c:scaling>
          <c:orientation val="minMax"/>
          <c:max val="125"/>
          <c:min val="90"/>
        </c:scaling>
        <c:delete val="0"/>
        <c:axPos val="l"/>
        <c:majorGridlines>
          <c:spPr>
            <a:ln>
              <a:solidFill>
                <a:schemeClr val="bg1">
                  <a:lumMod val="85000"/>
                </a:schemeClr>
              </a:solidFill>
            </a:ln>
          </c:spPr>
        </c:majorGridlines>
        <c:numFmt formatCode="0" sourceLinked="0"/>
        <c:majorTickMark val="out"/>
        <c:minorTickMark val="none"/>
        <c:tickLblPos val="nextTo"/>
        <c:txPr>
          <a:bodyPr rot="0" vert="horz"/>
          <a:lstStyle/>
          <a:p>
            <a:pPr>
              <a:defRPr sz="1400" b="0" i="0" u="none" strike="noStrike" baseline="0">
                <a:solidFill>
                  <a:schemeClr val="bg2">
                    <a:lumMod val="25000"/>
                  </a:schemeClr>
                </a:solidFill>
                <a:latin typeface="Arial"/>
                <a:ea typeface="Arial"/>
                <a:cs typeface="Arial"/>
              </a:defRPr>
            </a:pPr>
            <a:endParaRPr lang="it-IT"/>
          </a:p>
        </c:txPr>
        <c:crossAx val="184029184"/>
        <c:crosses val="autoZero"/>
        <c:crossBetween val="between"/>
        <c:majorUnit val="5"/>
      </c:valAx>
      <c:spPr>
        <a:ln>
          <a:solidFill>
            <a:schemeClr val="tx1"/>
          </a:solidFill>
          <a:prstDash val="solid"/>
        </a:ln>
      </c:spPr>
    </c:plotArea>
    <c:legend>
      <c:legendPos val="r"/>
      <c:layout>
        <c:manualLayout>
          <c:xMode val="edge"/>
          <c:yMode val="edge"/>
          <c:x val="0.10937471199938392"/>
          <c:y val="0.15504471840312867"/>
          <c:w val="0.8025825054696446"/>
          <c:h val="7.2452755061927526E-2"/>
        </c:manualLayout>
      </c:layout>
      <c:overlay val="0"/>
      <c:spPr>
        <a:noFill/>
      </c:spPr>
      <c:txPr>
        <a:bodyPr/>
        <a:lstStyle/>
        <a:p>
          <a:pPr>
            <a:defRPr sz="1600" b="0" i="0" u="none" strike="noStrike" baseline="0">
              <a:solidFill>
                <a:schemeClr val="bg2">
                  <a:lumMod val="25000"/>
                </a:schemeClr>
              </a:solidFill>
              <a:latin typeface="Arial"/>
              <a:ea typeface="Arial"/>
              <a:cs typeface="Arial"/>
            </a:defRPr>
          </a:pPr>
          <a:endParaRPr lang="it-IT"/>
        </a:p>
      </c:txPr>
    </c:legend>
    <c:plotVisOnly val="1"/>
    <c:dispBlanksAs val="gap"/>
    <c:showDLblsOverMax val="0"/>
  </c:chart>
  <c:spPr>
    <a:solidFill>
      <a:srgbClr val="FFFFFF">
        <a:alpha val="50196"/>
      </a:srgbClr>
    </a:solidFill>
    <a:ln>
      <a:noFill/>
    </a:ln>
  </c:spPr>
  <c:txPr>
    <a:bodyPr/>
    <a:lstStyle/>
    <a:p>
      <a:pPr>
        <a:defRPr sz="1000" b="0" i="0" u="none" strike="noStrike" baseline="0">
          <a:solidFill>
            <a:srgbClr val="000000"/>
          </a:solidFill>
          <a:latin typeface="Arial"/>
          <a:ea typeface="Arial"/>
          <a:cs typeface="Arial"/>
        </a:defRPr>
      </a:pPr>
      <a:endParaRPr lang="it-IT"/>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716885389326336"/>
          <c:y val="0.17998365875907302"/>
          <c:w val="0.848259886838723"/>
          <c:h val="0.74366700986400935"/>
        </c:manualLayout>
      </c:layout>
      <c:barChart>
        <c:barDir val="col"/>
        <c:grouping val="clustered"/>
        <c:varyColors val="0"/>
        <c:ser>
          <c:idx val="3"/>
          <c:order val="0"/>
          <c:tx>
            <c:strRef>
              <c:f>'Ind s.s.'!$W$127</c:f>
              <c:strCache>
                <c:ptCount val="1"/>
                <c:pt idx="0">
                  <c:v>Salari orari reali</c:v>
                </c:pt>
              </c:strCache>
            </c:strRef>
          </c:tx>
          <c:spPr>
            <a:solidFill>
              <a:srgbClr val="00B0F0"/>
            </a:solidFill>
            <a:ln cmpd="thickThin">
              <a:noFill/>
            </a:ln>
          </c:spPr>
          <c:invertIfNegative val="0"/>
          <c:dLbls>
            <c:dLbl>
              <c:idx val="0"/>
              <c:layout>
                <c:manualLayout>
                  <c:x val="6.7976931365443832E-2"/>
                  <c:y val="-4.0375267446407501E-2"/>
                </c:manualLayout>
              </c:layout>
              <c:tx>
                <c:rich>
                  <a:bodyPr/>
                  <a:lstStyle/>
                  <a:p>
                    <a:r>
                      <a:rPr lang="en-US"/>
                      <a:t>+</a:t>
                    </a:r>
                    <a:fld id="{7EE52199-B4A8-4BB9-B6CA-C13A3DFD2D71}" type="VALUE">
                      <a:rPr lang="en-US" smtClean="0"/>
                      <a:pPr/>
                      <a:t>[VALORE]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0CFE-43BC-8D38-C9A3F8CE608A}"/>
                </c:ext>
              </c:extLst>
            </c:dLbl>
            <c:dLbl>
              <c:idx val="1"/>
              <c:tx>
                <c:rich>
                  <a:bodyPr/>
                  <a:lstStyle/>
                  <a:p>
                    <a:r>
                      <a:rPr lang="en-US"/>
                      <a:t>+</a:t>
                    </a:r>
                    <a:fld id="{54DBC574-70DE-4DED-B352-699F057A67A4}" type="VALUE">
                      <a:rPr lang="en-US" smtClean="0"/>
                      <a:pPr/>
                      <a:t>[VALORE]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0CFE-43BC-8D38-C9A3F8CE608A}"/>
                </c:ext>
              </c:extLst>
            </c:dLbl>
            <c:dLbl>
              <c:idx val="2"/>
              <c:tx>
                <c:rich>
                  <a:bodyPr/>
                  <a:lstStyle/>
                  <a:p>
                    <a:r>
                      <a:rPr lang="en-US"/>
                      <a:t>+</a:t>
                    </a:r>
                    <a:fld id="{7E7E75E0-F472-4427-9D23-10B176E45BD3}" type="VALUE">
                      <a:rPr lang="en-US" smtClean="0"/>
                      <a:pPr/>
                      <a:t>[VALORE]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0CFE-43BC-8D38-C9A3F8CE608A}"/>
                </c:ext>
              </c:extLst>
            </c:dLbl>
            <c:dLbl>
              <c:idx val="3"/>
              <c:tx>
                <c:rich>
                  <a:bodyPr/>
                  <a:lstStyle/>
                  <a:p>
                    <a:r>
                      <a:rPr lang="en-US"/>
                      <a:t>+</a:t>
                    </a:r>
                    <a:fld id="{BDB4752A-B265-4B14-A394-8BADE268BC5F}" type="VALUE">
                      <a:rPr lang="en-US" smtClean="0"/>
                      <a:pPr/>
                      <a:t>[VALORE]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0CFE-43BC-8D38-C9A3F8CE608A}"/>
                </c:ext>
              </c:extLst>
            </c:dLbl>
            <c:spPr>
              <a:noFill/>
              <a:ln>
                <a:noFill/>
              </a:ln>
              <a:effectLst/>
            </c:spPr>
            <c:txPr>
              <a:bodyPr wrap="square" lIns="38100" tIns="19050" rIns="38100" bIns="19050" anchor="ctr">
                <a:spAutoFit/>
              </a:bodyPr>
              <a:lstStyle/>
              <a:p>
                <a:pPr>
                  <a:defRPr sz="1400" b="1">
                    <a:solidFill>
                      <a:srgbClr val="00B0F0"/>
                    </a:solidFill>
                  </a:defRPr>
                </a:pPr>
                <a:endParaRPr lang="it-I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'Ind s.s.'!$V$128:$V$131</c:f>
              <c:strCache>
                <c:ptCount val="4"/>
                <c:pt idx="0">
                  <c:v>Italia</c:v>
                </c:pt>
                <c:pt idx="1">
                  <c:v>Francia</c:v>
                </c:pt>
                <c:pt idx="2">
                  <c:v>Germania</c:v>
                </c:pt>
                <c:pt idx="3">
                  <c:v>Spagna</c:v>
                </c:pt>
              </c:strCache>
            </c:strRef>
          </c:cat>
          <c:val>
            <c:numRef>
              <c:f>'Ind s.s.'!$W$128:$W$131</c:f>
              <c:numCache>
                <c:formatCode>0.0</c:formatCode>
                <c:ptCount val="4"/>
                <c:pt idx="0">
                  <c:v>18.93965523802899</c:v>
                </c:pt>
                <c:pt idx="1">
                  <c:v>18.666491428095398</c:v>
                </c:pt>
                <c:pt idx="2">
                  <c:v>17.908485549639153</c:v>
                </c:pt>
                <c:pt idx="3">
                  <c:v>12.015254775740118</c:v>
                </c:pt>
              </c:numCache>
            </c:numRef>
          </c:val>
          <c:extLst>
            <c:ext xmlns:c16="http://schemas.microsoft.com/office/drawing/2014/chart" uri="{C3380CC4-5D6E-409C-BE32-E72D297353CC}">
              <c16:uniqueId val="{00000000-AA8A-49E5-8041-BC0D225DB236}"/>
            </c:ext>
          </c:extLst>
        </c:ser>
        <c:dLbls>
          <c:showLegendKey val="0"/>
          <c:showVal val="0"/>
          <c:showCatName val="0"/>
          <c:showSerName val="0"/>
          <c:showPercent val="0"/>
          <c:showBubbleSize val="0"/>
        </c:dLbls>
        <c:gapWidth val="150"/>
        <c:axId val="184029184"/>
        <c:axId val="184030720"/>
      </c:barChart>
      <c:lineChart>
        <c:grouping val="stacked"/>
        <c:varyColors val="0"/>
        <c:ser>
          <c:idx val="4"/>
          <c:order val="1"/>
          <c:tx>
            <c:strRef>
              <c:f>'Ind s.s.'!$X$127</c:f>
              <c:strCache>
                <c:ptCount val="1"/>
                <c:pt idx="0">
                  <c:v>Produttività oraria</c:v>
                </c:pt>
              </c:strCache>
            </c:strRef>
          </c:tx>
          <c:spPr>
            <a:ln w="31750" cmpd="sng">
              <a:noFill/>
              <a:prstDash val="sysDash"/>
            </a:ln>
          </c:spPr>
          <c:marker>
            <c:symbol val="circle"/>
            <c:size val="14"/>
            <c:spPr>
              <a:solidFill>
                <a:srgbClr val="003399"/>
              </a:solidFill>
              <a:ln>
                <a:solidFill>
                  <a:schemeClr val="bg1"/>
                </a:solidFill>
              </a:ln>
            </c:spPr>
          </c:marker>
          <c:dLbls>
            <c:dLbl>
              <c:idx val="0"/>
              <c:layout>
                <c:manualLayout>
                  <c:x val="-0.1164620388067109"/>
                  <c:y val="-5.8839799204575438E-2"/>
                </c:manualLayout>
              </c:layout>
              <c:tx>
                <c:rich>
                  <a:bodyPr/>
                  <a:lstStyle/>
                  <a:p>
                    <a:r>
                      <a:rPr lang="en-US"/>
                      <a:t>+</a:t>
                    </a:r>
                    <a:fld id="{DDA41ADE-87EE-49B3-AEB5-4653A2D43EAD}" type="VALUE">
                      <a:rPr lang="en-US" smtClean="0"/>
                      <a:pPr/>
                      <a:t>[VALORE]</a:t>
                    </a:fld>
                    <a:endParaRPr lang="en-US"/>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0CFE-43BC-8D38-C9A3F8CE608A}"/>
                </c:ext>
              </c:extLst>
            </c:dLbl>
            <c:dLbl>
              <c:idx val="1"/>
              <c:tx>
                <c:rich>
                  <a:bodyPr/>
                  <a:lstStyle/>
                  <a:p>
                    <a:r>
                      <a:rPr lang="en-US"/>
                      <a:t>+</a:t>
                    </a:r>
                    <a:fld id="{3EB235AE-864E-4171-B387-38F20F87DD25}" type="VALUE">
                      <a:rPr lang="en-US" smtClean="0"/>
                      <a:pPr/>
                      <a:t>[VALORE]</a:t>
                    </a:fld>
                    <a:endParaRPr lang="en-US"/>
                  </a:p>
                </c:rich>
              </c:tx>
              <c:dLblPos val="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0CFE-43BC-8D38-C9A3F8CE608A}"/>
                </c:ext>
              </c:extLst>
            </c:dLbl>
            <c:dLbl>
              <c:idx val="2"/>
              <c:tx>
                <c:rich>
                  <a:bodyPr/>
                  <a:lstStyle/>
                  <a:p>
                    <a:r>
                      <a:rPr lang="en-US"/>
                      <a:t>+</a:t>
                    </a:r>
                    <a:fld id="{AB40DEAF-39E5-4B36-84C6-62D15CA7D439}" type="VALUE">
                      <a:rPr lang="en-US" smtClean="0"/>
                      <a:pPr/>
                      <a:t>[VALORE]</a:t>
                    </a:fld>
                    <a:endParaRPr lang="en-US"/>
                  </a:p>
                </c:rich>
              </c:tx>
              <c:dLblPos val="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0CFE-43BC-8D38-C9A3F8CE608A}"/>
                </c:ext>
              </c:extLst>
            </c:dLbl>
            <c:dLbl>
              <c:idx val="3"/>
              <c:tx>
                <c:rich>
                  <a:bodyPr/>
                  <a:lstStyle/>
                  <a:p>
                    <a:r>
                      <a:rPr lang="en-US"/>
                      <a:t>+</a:t>
                    </a:r>
                    <a:fld id="{30AB47F0-C635-4515-8A9E-6BBD5F9F0EC8}" type="VALUE">
                      <a:rPr lang="en-US" smtClean="0"/>
                      <a:pPr/>
                      <a:t>[VALORE]</a:t>
                    </a:fld>
                    <a:endParaRPr lang="en-US"/>
                  </a:p>
                </c:rich>
              </c:tx>
              <c:dLblPos val="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0CFE-43BC-8D38-C9A3F8CE608A}"/>
                </c:ext>
              </c:extLst>
            </c:dLbl>
            <c:spPr>
              <a:noFill/>
              <a:ln>
                <a:noFill/>
              </a:ln>
              <a:effectLst/>
            </c:spPr>
            <c:txPr>
              <a:bodyPr wrap="square" lIns="38100" tIns="19050" rIns="38100" bIns="19050" anchor="ctr">
                <a:spAutoFit/>
              </a:bodyPr>
              <a:lstStyle/>
              <a:p>
                <a:pPr>
                  <a:defRPr sz="1400" b="1">
                    <a:solidFill>
                      <a:srgbClr val="10374B"/>
                    </a:solidFill>
                  </a:defRPr>
                </a:pPr>
                <a:endParaRPr lang="it-IT"/>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rgbClr val="10374B"/>
                      </a:solidFill>
                    </a:ln>
                  </c:spPr>
                </c15:leaderLines>
              </c:ext>
            </c:extLst>
          </c:dLbls>
          <c:cat>
            <c:strRef>
              <c:f>'Ind s.s.'!$V$128:$V$131</c:f>
              <c:strCache>
                <c:ptCount val="4"/>
                <c:pt idx="0">
                  <c:v>Italia</c:v>
                </c:pt>
                <c:pt idx="1">
                  <c:v>Francia</c:v>
                </c:pt>
                <c:pt idx="2">
                  <c:v>Germania</c:v>
                </c:pt>
                <c:pt idx="3">
                  <c:v>Spagna</c:v>
                </c:pt>
              </c:strCache>
            </c:strRef>
          </c:cat>
          <c:val>
            <c:numRef>
              <c:f>'Ind s.s.'!$X$128:$X$131</c:f>
              <c:numCache>
                <c:formatCode>0.0</c:formatCode>
                <c:ptCount val="4"/>
                <c:pt idx="0">
                  <c:v>17.307365823842531</c:v>
                </c:pt>
                <c:pt idx="1">
                  <c:v>45.681552459395277</c:v>
                </c:pt>
                <c:pt idx="2">
                  <c:v>43.9485982557743</c:v>
                </c:pt>
                <c:pt idx="3">
                  <c:v>48.923985076100649</c:v>
                </c:pt>
              </c:numCache>
            </c:numRef>
          </c:val>
          <c:smooth val="0"/>
          <c:extLst>
            <c:ext xmlns:c16="http://schemas.microsoft.com/office/drawing/2014/chart" uri="{C3380CC4-5D6E-409C-BE32-E72D297353CC}">
              <c16:uniqueId val="{00000001-AA8A-49E5-8041-BC0D225DB236}"/>
            </c:ext>
          </c:extLst>
        </c:ser>
        <c:dLbls>
          <c:showLegendKey val="0"/>
          <c:showVal val="0"/>
          <c:showCatName val="0"/>
          <c:showSerName val="0"/>
          <c:showPercent val="0"/>
          <c:showBubbleSize val="0"/>
        </c:dLbls>
        <c:marker val="1"/>
        <c:smooth val="0"/>
        <c:axId val="184029184"/>
        <c:axId val="184030720"/>
      </c:lineChart>
      <c:catAx>
        <c:axId val="184029184"/>
        <c:scaling>
          <c:orientation val="minMax"/>
        </c:scaling>
        <c:delete val="0"/>
        <c:axPos val="b"/>
        <c:numFmt formatCode="General" sourceLinked="1"/>
        <c:majorTickMark val="out"/>
        <c:minorTickMark val="none"/>
        <c:tickLblPos val="nextTo"/>
        <c:txPr>
          <a:bodyPr rot="0" vert="horz"/>
          <a:lstStyle/>
          <a:p>
            <a:pPr>
              <a:defRPr sz="1200" b="0" i="0" u="none" strike="noStrike" baseline="0">
                <a:solidFill>
                  <a:schemeClr val="bg2">
                    <a:lumMod val="25000"/>
                  </a:schemeClr>
                </a:solidFill>
                <a:latin typeface="Arial"/>
                <a:ea typeface="Arial"/>
                <a:cs typeface="Arial"/>
              </a:defRPr>
            </a:pPr>
            <a:endParaRPr lang="it-IT"/>
          </a:p>
        </c:txPr>
        <c:crossAx val="184030720"/>
        <c:crosses val="autoZero"/>
        <c:auto val="1"/>
        <c:lblAlgn val="ctr"/>
        <c:lblOffset val="100"/>
        <c:noMultiLvlLbl val="0"/>
      </c:catAx>
      <c:valAx>
        <c:axId val="184030720"/>
        <c:scaling>
          <c:orientation val="minMax"/>
          <c:max val="60"/>
          <c:min val="0"/>
        </c:scaling>
        <c:delete val="0"/>
        <c:axPos val="l"/>
        <c:majorGridlines>
          <c:spPr>
            <a:ln>
              <a:solidFill>
                <a:schemeClr val="bg1">
                  <a:lumMod val="85000"/>
                </a:schemeClr>
              </a:solidFill>
            </a:ln>
          </c:spPr>
        </c:majorGridlines>
        <c:numFmt formatCode="0" sourceLinked="0"/>
        <c:majorTickMark val="out"/>
        <c:minorTickMark val="none"/>
        <c:tickLblPos val="nextTo"/>
        <c:txPr>
          <a:bodyPr rot="0" vert="horz"/>
          <a:lstStyle/>
          <a:p>
            <a:pPr>
              <a:defRPr sz="1200" b="0" i="0" u="none" strike="noStrike" baseline="0">
                <a:solidFill>
                  <a:schemeClr val="bg2">
                    <a:lumMod val="25000"/>
                  </a:schemeClr>
                </a:solidFill>
                <a:latin typeface="Arial"/>
                <a:ea typeface="Arial"/>
                <a:cs typeface="Arial"/>
              </a:defRPr>
            </a:pPr>
            <a:endParaRPr lang="it-IT"/>
          </a:p>
        </c:txPr>
        <c:crossAx val="184029184"/>
        <c:crosses val="autoZero"/>
        <c:crossBetween val="between"/>
      </c:valAx>
      <c:spPr>
        <a:ln>
          <a:solidFill>
            <a:srgbClr val="898989"/>
          </a:solidFill>
          <a:prstDash val="solid"/>
        </a:ln>
      </c:spPr>
    </c:plotArea>
    <c:plotVisOnly val="1"/>
    <c:dispBlanksAs val="gap"/>
    <c:showDLblsOverMax val="0"/>
  </c:chart>
  <c:spPr>
    <a:noFill/>
    <a:ln>
      <a:noFill/>
    </a:ln>
  </c:spPr>
  <c:txPr>
    <a:bodyPr/>
    <a:lstStyle/>
    <a:p>
      <a:pPr>
        <a:defRPr sz="1000" b="0" i="0" u="none" strike="noStrike" baseline="0">
          <a:solidFill>
            <a:srgbClr val="000000"/>
          </a:solidFill>
          <a:latin typeface="Arial"/>
          <a:ea typeface="Arial"/>
          <a:cs typeface="Arial"/>
        </a:defRPr>
      </a:pPr>
      <a:endParaRPr lang="it-IT"/>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716885389326336"/>
          <c:y val="0.17998365875907302"/>
          <c:w val="0.848259886838723"/>
          <c:h val="0.76097073686684691"/>
        </c:manualLayout>
      </c:layout>
      <c:barChart>
        <c:barDir val="col"/>
        <c:grouping val="clustered"/>
        <c:varyColors val="0"/>
        <c:ser>
          <c:idx val="3"/>
          <c:order val="0"/>
          <c:tx>
            <c:strRef>
              <c:f>[Eurostat_productivity_CLUP_agg10_03_23.xlsx]Total!$W$127</c:f>
              <c:strCache>
                <c:ptCount val="1"/>
                <c:pt idx="0">
                  <c:v>Salari orari reali</c:v>
                </c:pt>
              </c:strCache>
            </c:strRef>
          </c:tx>
          <c:spPr>
            <a:solidFill>
              <a:srgbClr val="FF9900"/>
            </a:solidFill>
            <a:ln cmpd="thickThin">
              <a:noFill/>
            </a:ln>
          </c:spPr>
          <c:invertIfNegative val="0"/>
          <c:dLbls>
            <c:dLbl>
              <c:idx val="0"/>
              <c:layout>
                <c:manualLayout>
                  <c:x val="4.8899889988998899E-2"/>
                  <c:y val="-4.337431693989071E-2"/>
                </c:manualLayout>
              </c:layout>
              <c:tx>
                <c:rich>
                  <a:bodyPr/>
                  <a:lstStyle/>
                  <a:p>
                    <a:r>
                      <a:rPr lang="en-US" sz="1400" dirty="0">
                        <a:solidFill>
                          <a:srgbClr val="FF6600"/>
                        </a:solidFill>
                      </a:rPr>
                      <a:t>+</a:t>
                    </a:r>
                    <a:fld id="{9503F6BD-1204-4B4F-AC73-C8C94917953B}" type="VALUE">
                      <a:rPr lang="en-US" sz="1400" smtClean="0">
                        <a:solidFill>
                          <a:srgbClr val="FF6600"/>
                        </a:solidFill>
                      </a:rPr>
                      <a:pPr/>
                      <a:t>[VALORE]</a:t>
                    </a:fld>
                    <a:endParaRPr lang="en-US" sz="1400" dirty="0">
                      <a:solidFill>
                        <a:srgbClr val="FF6600"/>
                      </a:solidFill>
                    </a:endParaRP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BA7D-495C-8DB8-92CA1181B9AC}"/>
                </c:ext>
              </c:extLst>
            </c:dLbl>
            <c:dLbl>
              <c:idx val="1"/>
              <c:layout>
                <c:manualLayout>
                  <c:x val="0"/>
                  <c:y val="1.4458105646630236E-2"/>
                </c:manualLayout>
              </c:layout>
              <c:tx>
                <c:rich>
                  <a:bodyPr wrap="square" lIns="38100" tIns="19050" rIns="38100" bIns="19050" anchor="ctr">
                    <a:spAutoFit/>
                  </a:bodyPr>
                  <a:lstStyle/>
                  <a:p>
                    <a:pPr>
                      <a:defRPr sz="1300" b="1">
                        <a:ln w="3175">
                          <a:noFill/>
                        </a:ln>
                        <a:solidFill>
                          <a:srgbClr val="FF6600"/>
                        </a:solidFill>
                      </a:defRPr>
                    </a:pPr>
                    <a:r>
                      <a:rPr lang="en-US" sz="1300">
                        <a:ln w="3175">
                          <a:noFill/>
                        </a:ln>
                        <a:solidFill>
                          <a:srgbClr val="FF6600"/>
                        </a:solidFill>
                      </a:rPr>
                      <a:t>+</a:t>
                    </a:r>
                    <a:fld id="{2C733A7A-EB75-4834-840F-9C449FB66DF7}" type="VALUE">
                      <a:rPr lang="en-US" sz="1300" smtClean="0">
                        <a:ln w="3175">
                          <a:noFill/>
                        </a:ln>
                        <a:solidFill>
                          <a:srgbClr val="FF6600"/>
                        </a:solidFill>
                      </a:rPr>
                      <a:pPr>
                        <a:defRPr sz="1300" b="1">
                          <a:ln w="3175">
                            <a:noFill/>
                          </a:ln>
                          <a:solidFill>
                            <a:srgbClr val="FF6600"/>
                          </a:solidFill>
                        </a:defRPr>
                      </a:pPr>
                      <a:t>[VALORE]</a:t>
                    </a:fld>
                    <a:endParaRPr lang="en-US" sz="1300">
                      <a:ln w="3175">
                        <a:noFill/>
                      </a:ln>
                      <a:solidFill>
                        <a:srgbClr val="FF6600"/>
                      </a:solidFill>
                    </a:endParaRPr>
                  </a:p>
                </c:rich>
              </c:tx>
              <c:spPr>
                <a:noFill/>
                <a:ln>
                  <a:noFill/>
                </a:ln>
                <a:effectLst/>
              </c:spPr>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BA7D-495C-8DB8-92CA1181B9AC}"/>
                </c:ext>
              </c:extLst>
            </c:dLbl>
            <c:dLbl>
              <c:idx val="2"/>
              <c:tx>
                <c:rich>
                  <a:bodyPr/>
                  <a:lstStyle/>
                  <a:p>
                    <a:r>
                      <a:rPr lang="en-US" sz="1400">
                        <a:solidFill>
                          <a:srgbClr val="FF6600"/>
                        </a:solidFill>
                      </a:rPr>
                      <a:t>+</a:t>
                    </a:r>
                    <a:fld id="{08C1D9E4-4D72-47EA-81FA-CF4D2136E0EA}" type="VALUE">
                      <a:rPr lang="en-US" sz="1400" smtClean="0">
                        <a:solidFill>
                          <a:srgbClr val="FF6600"/>
                        </a:solidFill>
                      </a:rPr>
                      <a:pPr/>
                      <a:t>[VALORE]</a:t>
                    </a:fld>
                    <a:endParaRPr lang="en-US" sz="1400">
                      <a:solidFill>
                        <a:srgbClr val="FF6600"/>
                      </a:solidFill>
                    </a:endParaRP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BA7D-495C-8DB8-92CA1181B9AC}"/>
                </c:ext>
              </c:extLst>
            </c:dLbl>
            <c:dLbl>
              <c:idx val="3"/>
              <c:tx>
                <c:rich>
                  <a:bodyPr/>
                  <a:lstStyle/>
                  <a:p>
                    <a:r>
                      <a:rPr lang="en-US" sz="1400">
                        <a:solidFill>
                          <a:srgbClr val="FF6600"/>
                        </a:solidFill>
                      </a:rPr>
                      <a:t>+</a:t>
                    </a:r>
                    <a:fld id="{5613EAF3-8A33-4C46-A4E8-358EE2874526}" type="VALUE">
                      <a:rPr lang="en-US" sz="1400" smtClean="0">
                        <a:solidFill>
                          <a:srgbClr val="FF6600"/>
                        </a:solidFill>
                      </a:rPr>
                      <a:pPr/>
                      <a:t>[VALORE]</a:t>
                    </a:fld>
                    <a:endParaRPr lang="en-US" sz="1400">
                      <a:solidFill>
                        <a:srgbClr val="FF6600"/>
                      </a:solidFill>
                    </a:endParaRP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BA7D-495C-8DB8-92CA1181B9AC}"/>
                </c:ext>
              </c:extLst>
            </c:dLbl>
            <c:spPr>
              <a:noFill/>
              <a:ln>
                <a:noFill/>
              </a:ln>
              <a:effectLst/>
            </c:spPr>
            <c:txPr>
              <a:bodyPr wrap="square" lIns="38100" tIns="19050" rIns="38100" bIns="19050" anchor="ctr">
                <a:spAutoFit/>
              </a:bodyPr>
              <a:lstStyle/>
              <a:p>
                <a:pPr>
                  <a:defRPr sz="1400" b="1">
                    <a:solidFill>
                      <a:srgbClr val="FF6600"/>
                    </a:solidFill>
                  </a:defRPr>
                </a:pPr>
                <a:endParaRPr lang="it-I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[Eurostat_productivity_CLUP_agg10_03_23.xlsx]Total!$V$128:$V$131</c:f>
              <c:strCache>
                <c:ptCount val="4"/>
                <c:pt idx="0">
                  <c:v>Italia</c:v>
                </c:pt>
                <c:pt idx="1">
                  <c:v>Francia</c:v>
                </c:pt>
                <c:pt idx="2">
                  <c:v>Germania</c:v>
                </c:pt>
                <c:pt idx="3">
                  <c:v>Spagna</c:v>
                </c:pt>
              </c:strCache>
            </c:strRef>
          </c:cat>
          <c:val>
            <c:numRef>
              <c:f>[Eurostat_productivity_CLUP_agg10_03_23.xlsx]Total!$W$128:$W$131</c:f>
              <c:numCache>
                <c:formatCode>0.0</c:formatCode>
                <c:ptCount val="4"/>
                <c:pt idx="0">
                  <c:v>5.3273522889218441</c:v>
                </c:pt>
                <c:pt idx="1">
                  <c:v>16.194182673383722</c:v>
                </c:pt>
                <c:pt idx="2">
                  <c:v>15.085476886519572</c:v>
                </c:pt>
                <c:pt idx="3">
                  <c:v>5.6776571037675296</c:v>
                </c:pt>
              </c:numCache>
            </c:numRef>
          </c:val>
          <c:extLst>
            <c:ext xmlns:c16="http://schemas.microsoft.com/office/drawing/2014/chart" uri="{C3380CC4-5D6E-409C-BE32-E72D297353CC}">
              <c16:uniqueId val="{00000000-BA7D-495C-8DB8-92CA1181B9AC}"/>
            </c:ext>
          </c:extLst>
        </c:ser>
        <c:dLbls>
          <c:showLegendKey val="0"/>
          <c:showVal val="0"/>
          <c:showCatName val="0"/>
          <c:showSerName val="0"/>
          <c:showPercent val="0"/>
          <c:showBubbleSize val="0"/>
        </c:dLbls>
        <c:gapWidth val="150"/>
        <c:axId val="184029184"/>
        <c:axId val="184030720"/>
      </c:barChart>
      <c:lineChart>
        <c:grouping val="stacked"/>
        <c:varyColors val="0"/>
        <c:ser>
          <c:idx val="4"/>
          <c:order val="1"/>
          <c:tx>
            <c:strRef>
              <c:f>[Eurostat_productivity_CLUP_agg10_03_23.xlsx]Total!$X$127</c:f>
              <c:strCache>
                <c:ptCount val="1"/>
                <c:pt idx="0">
                  <c:v>Produttività oraria</c:v>
                </c:pt>
              </c:strCache>
            </c:strRef>
          </c:tx>
          <c:spPr>
            <a:ln w="31750" cmpd="sng">
              <a:noFill/>
              <a:prstDash val="sysDash"/>
            </a:ln>
          </c:spPr>
          <c:marker>
            <c:symbol val="circle"/>
            <c:size val="12"/>
            <c:spPr>
              <a:solidFill>
                <a:srgbClr val="C00000"/>
              </a:solidFill>
              <a:ln>
                <a:solidFill>
                  <a:schemeClr val="bg1"/>
                </a:solidFill>
              </a:ln>
            </c:spPr>
          </c:marker>
          <c:dPt>
            <c:idx val="1"/>
            <c:marker>
              <c:symbol val="circle"/>
              <c:size val="14"/>
            </c:marker>
            <c:bubble3D val="0"/>
            <c:extLst>
              <c:ext xmlns:c16="http://schemas.microsoft.com/office/drawing/2014/chart" uri="{C3380CC4-5D6E-409C-BE32-E72D297353CC}">
                <c16:uniqueId val="{00000002-BA7D-495C-8DB8-92CA1181B9AC}"/>
              </c:ext>
            </c:extLst>
          </c:dPt>
          <c:dLbls>
            <c:dLbl>
              <c:idx val="0"/>
              <c:layout>
                <c:manualLayout>
                  <c:x val="-0.12870297029702971"/>
                  <c:y val="-0.11104553734061931"/>
                </c:manualLayout>
              </c:layout>
              <c:tx>
                <c:rich>
                  <a:bodyPr/>
                  <a:lstStyle/>
                  <a:p>
                    <a:r>
                      <a:rPr lang="en-US" dirty="0"/>
                      <a:t>+</a:t>
                    </a:r>
                    <a:fld id="{79BD78E7-3304-4BE4-A9E8-3D94466CC634}" type="VALUE">
                      <a:rPr lang="en-US" smtClean="0"/>
                      <a:pPr/>
                      <a:t>[VALORE]</a:t>
                    </a:fld>
                    <a:endParaRPr lang="en-US" dirty="0"/>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BA7D-495C-8DB8-92CA1181B9AC}"/>
                </c:ext>
              </c:extLst>
            </c:dLbl>
            <c:dLbl>
              <c:idx val="1"/>
              <c:layout>
                <c:manualLayout>
                  <c:x val="-0.10543179317931793"/>
                  <c:y val="-4.4538251366120218E-2"/>
                </c:manualLayout>
              </c:layout>
              <c:tx>
                <c:rich>
                  <a:bodyPr/>
                  <a:lstStyle/>
                  <a:p>
                    <a:r>
                      <a:rPr lang="en-US"/>
                      <a:t>+</a:t>
                    </a:r>
                    <a:fld id="{1E3FC013-A0F4-44AC-B980-231A12D1007B}" type="VALUE">
                      <a:rPr lang="en-US" smtClean="0"/>
                      <a:pPr/>
                      <a:t>[VALORE]</a:t>
                    </a:fld>
                    <a:endParaRPr lang="en-US"/>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BA7D-495C-8DB8-92CA1181B9AC}"/>
                </c:ext>
              </c:extLst>
            </c:dLbl>
            <c:dLbl>
              <c:idx val="2"/>
              <c:tx>
                <c:rich>
                  <a:bodyPr/>
                  <a:lstStyle/>
                  <a:p>
                    <a:r>
                      <a:rPr lang="en-US"/>
                      <a:t>+</a:t>
                    </a:r>
                    <a:fld id="{DD6BA2CE-B144-4685-AA19-C8D66FCE156A}" type="VALUE">
                      <a:rPr lang="en-US" smtClean="0"/>
                      <a:pPr/>
                      <a:t>[VALORE]</a:t>
                    </a:fld>
                    <a:endParaRPr lang="en-US"/>
                  </a:p>
                </c:rich>
              </c:tx>
              <c:dLblPos val="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BA7D-495C-8DB8-92CA1181B9AC}"/>
                </c:ext>
              </c:extLst>
            </c:dLbl>
            <c:dLbl>
              <c:idx val="3"/>
              <c:tx>
                <c:rich>
                  <a:bodyPr/>
                  <a:lstStyle/>
                  <a:p>
                    <a:r>
                      <a:rPr lang="en-US"/>
                      <a:t>+</a:t>
                    </a:r>
                    <a:fld id="{64DB8540-F5CD-4D0E-98F3-775DF22FDAD2}" type="VALUE">
                      <a:rPr lang="en-US" smtClean="0"/>
                      <a:pPr/>
                      <a:t>[VALORE]</a:t>
                    </a:fld>
                    <a:endParaRPr lang="en-US"/>
                  </a:p>
                </c:rich>
              </c:tx>
              <c:dLblPos val="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BA7D-495C-8DB8-92CA1181B9AC}"/>
                </c:ext>
              </c:extLst>
            </c:dLbl>
            <c:spPr>
              <a:noFill/>
              <a:ln>
                <a:noFill/>
              </a:ln>
              <a:effectLst/>
            </c:spPr>
            <c:txPr>
              <a:bodyPr wrap="square" lIns="38100" tIns="19050" rIns="38100" bIns="19050" anchor="ctr">
                <a:spAutoFit/>
              </a:bodyPr>
              <a:lstStyle/>
              <a:p>
                <a:pPr>
                  <a:defRPr sz="1400" b="1">
                    <a:solidFill>
                      <a:srgbClr val="B00000"/>
                    </a:solidFill>
                  </a:defRPr>
                </a:pPr>
                <a:endParaRPr lang="it-IT"/>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[Eurostat_productivity_CLUP_agg10_03_23.xlsx]Total!$V$128:$V$131</c:f>
              <c:strCache>
                <c:ptCount val="4"/>
                <c:pt idx="0">
                  <c:v>Italia</c:v>
                </c:pt>
                <c:pt idx="1">
                  <c:v>Francia</c:v>
                </c:pt>
                <c:pt idx="2">
                  <c:v>Germania</c:v>
                </c:pt>
                <c:pt idx="3">
                  <c:v>Spagna</c:v>
                </c:pt>
              </c:strCache>
            </c:strRef>
          </c:cat>
          <c:val>
            <c:numRef>
              <c:f>[Eurostat_productivity_CLUP_agg10_03_23.xlsx]Total!$X$128:$X$131</c:f>
              <c:numCache>
                <c:formatCode>0.0</c:formatCode>
                <c:ptCount val="4"/>
                <c:pt idx="0">
                  <c:v>3.0211185725322451</c:v>
                </c:pt>
                <c:pt idx="1">
                  <c:v>18.473079596191084</c:v>
                </c:pt>
                <c:pt idx="2">
                  <c:v>20.951816479384604</c:v>
                </c:pt>
                <c:pt idx="3">
                  <c:v>17.112027968619927</c:v>
                </c:pt>
              </c:numCache>
            </c:numRef>
          </c:val>
          <c:smooth val="0"/>
          <c:extLst>
            <c:ext xmlns:c16="http://schemas.microsoft.com/office/drawing/2014/chart" uri="{C3380CC4-5D6E-409C-BE32-E72D297353CC}">
              <c16:uniqueId val="{00000001-BA7D-495C-8DB8-92CA1181B9AC}"/>
            </c:ext>
          </c:extLst>
        </c:ser>
        <c:dLbls>
          <c:showLegendKey val="0"/>
          <c:showVal val="0"/>
          <c:showCatName val="0"/>
          <c:showSerName val="0"/>
          <c:showPercent val="0"/>
          <c:showBubbleSize val="0"/>
        </c:dLbls>
        <c:marker val="1"/>
        <c:smooth val="0"/>
        <c:axId val="184029184"/>
        <c:axId val="184030720"/>
      </c:lineChart>
      <c:catAx>
        <c:axId val="184029184"/>
        <c:scaling>
          <c:orientation val="minMax"/>
        </c:scaling>
        <c:delete val="0"/>
        <c:axPos val="b"/>
        <c:numFmt formatCode="General" sourceLinked="1"/>
        <c:majorTickMark val="out"/>
        <c:minorTickMark val="none"/>
        <c:tickLblPos val="nextTo"/>
        <c:txPr>
          <a:bodyPr rot="0" vert="horz"/>
          <a:lstStyle/>
          <a:p>
            <a:pPr>
              <a:defRPr sz="1200" b="0" i="0" u="none" strike="noStrike" baseline="0">
                <a:solidFill>
                  <a:schemeClr val="bg2">
                    <a:lumMod val="25000"/>
                  </a:schemeClr>
                </a:solidFill>
                <a:latin typeface="Arial"/>
                <a:ea typeface="Arial"/>
                <a:cs typeface="Arial"/>
              </a:defRPr>
            </a:pPr>
            <a:endParaRPr lang="it-IT"/>
          </a:p>
        </c:txPr>
        <c:crossAx val="184030720"/>
        <c:crosses val="autoZero"/>
        <c:auto val="1"/>
        <c:lblAlgn val="ctr"/>
        <c:lblOffset val="100"/>
        <c:noMultiLvlLbl val="0"/>
      </c:catAx>
      <c:valAx>
        <c:axId val="184030720"/>
        <c:scaling>
          <c:orientation val="minMax"/>
          <c:max val="30"/>
          <c:min val="0"/>
        </c:scaling>
        <c:delete val="0"/>
        <c:axPos val="l"/>
        <c:majorGridlines>
          <c:spPr>
            <a:ln>
              <a:solidFill>
                <a:schemeClr val="bg1">
                  <a:lumMod val="85000"/>
                </a:schemeClr>
              </a:solidFill>
            </a:ln>
          </c:spPr>
        </c:majorGridlines>
        <c:numFmt formatCode="0" sourceLinked="0"/>
        <c:majorTickMark val="out"/>
        <c:minorTickMark val="none"/>
        <c:tickLblPos val="nextTo"/>
        <c:txPr>
          <a:bodyPr rot="0" vert="horz"/>
          <a:lstStyle/>
          <a:p>
            <a:pPr>
              <a:defRPr sz="1200" b="0" i="0" u="none" strike="noStrike" baseline="0">
                <a:solidFill>
                  <a:schemeClr val="bg2">
                    <a:lumMod val="25000"/>
                  </a:schemeClr>
                </a:solidFill>
                <a:latin typeface="Arial"/>
                <a:ea typeface="Arial"/>
                <a:cs typeface="Arial"/>
              </a:defRPr>
            </a:pPr>
            <a:endParaRPr lang="it-IT"/>
          </a:p>
        </c:txPr>
        <c:crossAx val="184029184"/>
        <c:crosses val="autoZero"/>
        <c:crossBetween val="between"/>
      </c:valAx>
      <c:spPr>
        <a:ln>
          <a:solidFill>
            <a:srgbClr val="898989"/>
          </a:solidFill>
          <a:prstDash val="solid"/>
        </a:ln>
      </c:spPr>
    </c:plotArea>
    <c:plotVisOnly val="1"/>
    <c:dispBlanksAs val="gap"/>
    <c:showDLblsOverMax val="0"/>
  </c:chart>
  <c:spPr>
    <a:noFill/>
    <a:ln>
      <a:noFill/>
    </a:ln>
  </c:spPr>
  <c:txPr>
    <a:bodyPr/>
    <a:lstStyle/>
    <a:p>
      <a:pPr>
        <a:defRPr sz="1000" b="0" i="0" u="none" strike="noStrike" baseline="0">
          <a:solidFill>
            <a:srgbClr val="000000"/>
          </a:solidFill>
          <a:latin typeface="Arial"/>
          <a:ea typeface="Arial"/>
          <a:cs typeface="Arial"/>
        </a:defRPr>
      </a:pPr>
      <a:endParaRPr lang="it-IT"/>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182603791408019"/>
          <c:y val="0.12465495953133247"/>
          <c:w val="0.83471408958096216"/>
          <c:h val="0.63049413922691477"/>
        </c:manualLayout>
      </c:layout>
      <c:lineChart>
        <c:grouping val="standard"/>
        <c:varyColors val="0"/>
        <c:ser>
          <c:idx val="1"/>
          <c:order val="0"/>
          <c:tx>
            <c:v>Germania</c:v>
          </c:tx>
          <c:spPr>
            <a:ln w="28575">
              <a:solidFill>
                <a:srgbClr val="FF0000"/>
              </a:solidFill>
            </a:ln>
          </c:spPr>
          <c:marker>
            <c:symbol val="none"/>
          </c:marker>
          <c:cat>
            <c:strRef>
              <c:f>[Eurostat_productivity_CLUP_agg10_03_23_FMazz.xlsx]Manufacturing!$G$74:$AC$74</c:f>
              <c:strCache>
                <c:ptCount val="2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strCache>
            </c:strRef>
          </c:cat>
          <c:val>
            <c:numRef>
              <c:f>[Eurostat_productivity_CLUP_agg10_03_23_FMazz.xlsx]Manufacturing!$G$76:$AC$76</c:f>
              <c:numCache>
                <c:formatCode>0.0</c:formatCode>
                <c:ptCount val="23"/>
                <c:pt idx="0">
                  <c:v>100</c:v>
                </c:pt>
                <c:pt idx="1">
                  <c:v>100.28282950366632</c:v>
                </c:pt>
                <c:pt idx="2">
                  <c:v>101.7212713928056</c:v>
                </c:pt>
                <c:pt idx="3">
                  <c:v>100.66912790343146</c:v>
                </c:pt>
                <c:pt idx="4">
                  <c:v>97.286186960858871</c:v>
                </c:pt>
                <c:pt idx="5">
                  <c:v>95.317617784234841</c:v>
                </c:pt>
                <c:pt idx="6">
                  <c:v>89.847572594489094</c:v>
                </c:pt>
                <c:pt idx="7">
                  <c:v>89.164801869071681</c:v>
                </c:pt>
                <c:pt idx="8">
                  <c:v>94.668968143526001</c:v>
                </c:pt>
                <c:pt idx="9">
                  <c:v>111.50712849064641</c:v>
                </c:pt>
                <c:pt idx="10">
                  <c:v>96.359498410778883</c:v>
                </c:pt>
                <c:pt idx="11">
                  <c:v>93.333194369680555</c:v>
                </c:pt>
                <c:pt idx="12">
                  <c:v>98.099995875321682</c:v>
                </c:pt>
                <c:pt idx="13">
                  <c:v>101.73243123071329</c:v>
                </c:pt>
                <c:pt idx="14">
                  <c:v>100.23433190820489</c:v>
                </c:pt>
                <c:pt idx="15">
                  <c:v>102.06172332118678</c:v>
                </c:pt>
                <c:pt idx="16">
                  <c:v>100.70619989537006</c:v>
                </c:pt>
                <c:pt idx="17">
                  <c:v>99.752011631305663</c:v>
                </c:pt>
                <c:pt idx="18">
                  <c:v>102.42324218653107</c:v>
                </c:pt>
                <c:pt idx="19">
                  <c:v>106.83746689262557</c:v>
                </c:pt>
                <c:pt idx="20">
                  <c:v>110.45613817680416</c:v>
                </c:pt>
                <c:pt idx="21">
                  <c:v>107.18426363612481</c:v>
                </c:pt>
                <c:pt idx="22">
                  <c:v>111.04724769212628</c:v>
                </c:pt>
              </c:numCache>
            </c:numRef>
          </c:val>
          <c:smooth val="0"/>
          <c:extLst>
            <c:ext xmlns:c16="http://schemas.microsoft.com/office/drawing/2014/chart" uri="{C3380CC4-5D6E-409C-BE32-E72D297353CC}">
              <c16:uniqueId val="{00000000-9DF4-499B-BD98-1A8B1F9F658C}"/>
            </c:ext>
          </c:extLst>
        </c:ser>
        <c:ser>
          <c:idx val="2"/>
          <c:order val="1"/>
          <c:tx>
            <c:v>Spagna</c:v>
          </c:tx>
          <c:spPr>
            <a:ln w="28575">
              <a:solidFill>
                <a:srgbClr val="00B050"/>
              </a:solidFill>
            </a:ln>
          </c:spPr>
          <c:marker>
            <c:symbol val="none"/>
          </c:marker>
          <c:cat>
            <c:strRef>
              <c:f>[Eurostat_productivity_CLUP_agg10_03_23_FMazz.xlsx]Manufacturing!$G$74:$AC$74</c:f>
              <c:strCache>
                <c:ptCount val="2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strCache>
            </c:strRef>
          </c:cat>
          <c:val>
            <c:numRef>
              <c:f>[Eurostat_productivity_CLUP_agg10_03_23_FMazz.xlsx]Manufacturing!$G$78:$AC$78</c:f>
              <c:numCache>
                <c:formatCode>0.0</c:formatCode>
                <c:ptCount val="23"/>
                <c:pt idx="0">
                  <c:v>100</c:v>
                </c:pt>
                <c:pt idx="1">
                  <c:v>99.841892409611972</c:v>
                </c:pt>
                <c:pt idx="2">
                  <c:v>101.67050418897448</c:v>
                </c:pt>
                <c:pt idx="3">
                  <c:v>102.692589169052</c:v>
                </c:pt>
                <c:pt idx="4">
                  <c:v>104.82631681804322</c:v>
                </c:pt>
                <c:pt idx="5">
                  <c:v>107.00833605272307</c:v>
                </c:pt>
                <c:pt idx="6">
                  <c:v>109.21688161092287</c:v>
                </c:pt>
                <c:pt idx="7">
                  <c:v>112.32830153729867</c:v>
                </c:pt>
                <c:pt idx="8">
                  <c:v>120.36874587416663</c:v>
                </c:pt>
                <c:pt idx="9">
                  <c:v>119.76473702517794</c:v>
                </c:pt>
                <c:pt idx="10">
                  <c:v>118.1115621187933</c:v>
                </c:pt>
                <c:pt idx="11">
                  <c:v>116.40054356056721</c:v>
                </c:pt>
                <c:pt idx="12">
                  <c:v>116.00109597250648</c:v>
                </c:pt>
                <c:pt idx="13">
                  <c:v>112.64161627094458</c:v>
                </c:pt>
                <c:pt idx="14">
                  <c:v>108.98994224461427</c:v>
                </c:pt>
                <c:pt idx="15">
                  <c:v>105.92974478919766</c:v>
                </c:pt>
                <c:pt idx="16">
                  <c:v>107.31460729760363</c:v>
                </c:pt>
                <c:pt idx="17">
                  <c:v>106.18962862047323</c:v>
                </c:pt>
                <c:pt idx="18">
                  <c:v>110.8531740593948</c:v>
                </c:pt>
                <c:pt idx="19">
                  <c:v>113.4713122909573</c:v>
                </c:pt>
                <c:pt idx="20">
                  <c:v>129.13919914798208</c:v>
                </c:pt>
                <c:pt idx="21">
                  <c:v>122.12986078909549</c:v>
                </c:pt>
                <c:pt idx="22">
                  <c:v>122.34845414501432</c:v>
                </c:pt>
              </c:numCache>
            </c:numRef>
          </c:val>
          <c:smooth val="0"/>
          <c:extLst>
            <c:ext xmlns:c16="http://schemas.microsoft.com/office/drawing/2014/chart" uri="{C3380CC4-5D6E-409C-BE32-E72D297353CC}">
              <c16:uniqueId val="{00000001-9DF4-499B-BD98-1A8B1F9F658C}"/>
            </c:ext>
          </c:extLst>
        </c:ser>
        <c:ser>
          <c:idx val="3"/>
          <c:order val="2"/>
          <c:tx>
            <c:v>Francia</c:v>
          </c:tx>
          <c:spPr>
            <a:ln w="28575">
              <a:solidFill>
                <a:srgbClr val="FFC000"/>
              </a:solidFill>
            </a:ln>
          </c:spPr>
          <c:marker>
            <c:symbol val="none"/>
          </c:marker>
          <c:cat>
            <c:strRef>
              <c:f>[Eurostat_productivity_CLUP_agg10_03_23_FMazz.xlsx]Manufacturing!$G$74:$AC$74</c:f>
              <c:strCache>
                <c:ptCount val="2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strCache>
            </c:strRef>
          </c:cat>
          <c:val>
            <c:numRef>
              <c:f>[Eurostat_productivity_CLUP_agg10_03_23_FMazz.xlsx]Manufacturing!$G$79:$AC$79</c:f>
              <c:numCache>
                <c:formatCode>0.0</c:formatCode>
                <c:ptCount val="23"/>
                <c:pt idx="0">
                  <c:v>100</c:v>
                </c:pt>
                <c:pt idx="1">
                  <c:v>101.01853956120013</c:v>
                </c:pt>
                <c:pt idx="2">
                  <c:v>102.62556694228758</c:v>
                </c:pt>
                <c:pt idx="3">
                  <c:v>100.847211440916</c:v>
                </c:pt>
                <c:pt idx="4">
                  <c:v>99.500847262949037</c:v>
                </c:pt>
                <c:pt idx="5">
                  <c:v>99.045983212954596</c:v>
                </c:pt>
                <c:pt idx="6">
                  <c:v>97.567222644837756</c:v>
                </c:pt>
                <c:pt idx="7">
                  <c:v>96.99188912020476</c:v>
                </c:pt>
                <c:pt idx="8">
                  <c:v>101.90963589689474</c:v>
                </c:pt>
                <c:pt idx="9">
                  <c:v>104.47316159167177</c:v>
                </c:pt>
                <c:pt idx="10">
                  <c:v>103.01695198580192</c:v>
                </c:pt>
                <c:pt idx="11">
                  <c:v>100.84294107037309</c:v>
                </c:pt>
                <c:pt idx="12">
                  <c:v>102.61896708497244</c:v>
                </c:pt>
                <c:pt idx="13">
                  <c:v>103.6728283710241</c:v>
                </c:pt>
                <c:pt idx="14">
                  <c:v>103.21980186030464</c:v>
                </c:pt>
                <c:pt idx="15">
                  <c:v>103.67413937288592</c:v>
                </c:pt>
                <c:pt idx="16">
                  <c:v>103.26888972240751</c:v>
                </c:pt>
                <c:pt idx="17">
                  <c:v>102.83398108556756</c:v>
                </c:pt>
                <c:pt idx="18">
                  <c:v>103.05502055032443</c:v>
                </c:pt>
                <c:pt idx="19">
                  <c:v>100.22822370321569</c:v>
                </c:pt>
                <c:pt idx="20">
                  <c:v>108.99309331775278</c:v>
                </c:pt>
                <c:pt idx="21">
                  <c:v>108.49395088854826</c:v>
                </c:pt>
                <c:pt idx="22">
                  <c:v>112.63102850855935</c:v>
                </c:pt>
              </c:numCache>
            </c:numRef>
          </c:val>
          <c:smooth val="0"/>
          <c:extLst>
            <c:ext xmlns:c16="http://schemas.microsoft.com/office/drawing/2014/chart" uri="{C3380CC4-5D6E-409C-BE32-E72D297353CC}">
              <c16:uniqueId val="{00000002-9DF4-499B-BD98-1A8B1F9F658C}"/>
            </c:ext>
          </c:extLst>
        </c:ser>
        <c:ser>
          <c:idx val="4"/>
          <c:order val="3"/>
          <c:tx>
            <c:v>Italia</c:v>
          </c:tx>
          <c:spPr>
            <a:ln w="28575">
              <a:solidFill>
                <a:srgbClr val="0000FF"/>
              </a:solidFill>
            </a:ln>
          </c:spPr>
          <c:marker>
            <c:symbol val="none"/>
          </c:marker>
          <c:dPt>
            <c:idx val="16"/>
            <c:bubble3D val="0"/>
            <c:spPr>
              <a:ln w="28575">
                <a:solidFill>
                  <a:srgbClr val="0000FF"/>
                </a:solidFill>
                <a:prstDash val="solid"/>
              </a:ln>
            </c:spPr>
            <c:extLst>
              <c:ext xmlns:c16="http://schemas.microsoft.com/office/drawing/2014/chart" uri="{C3380CC4-5D6E-409C-BE32-E72D297353CC}">
                <c16:uniqueId val="{00000004-9DF4-499B-BD98-1A8B1F9F658C}"/>
              </c:ext>
            </c:extLst>
          </c:dPt>
          <c:dPt>
            <c:idx val="17"/>
            <c:bubble3D val="0"/>
            <c:spPr>
              <a:ln w="28575">
                <a:solidFill>
                  <a:srgbClr val="0000FF"/>
                </a:solidFill>
                <a:prstDash val="solid"/>
              </a:ln>
            </c:spPr>
            <c:extLst>
              <c:ext xmlns:c16="http://schemas.microsoft.com/office/drawing/2014/chart" uri="{C3380CC4-5D6E-409C-BE32-E72D297353CC}">
                <c16:uniqueId val="{00000006-9DF4-499B-BD98-1A8B1F9F658C}"/>
              </c:ext>
            </c:extLst>
          </c:dPt>
          <c:cat>
            <c:strRef>
              <c:f>[Eurostat_productivity_CLUP_agg10_03_23_FMazz.xlsx]Manufacturing!$G$74:$AC$74</c:f>
              <c:strCache>
                <c:ptCount val="2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strCache>
            </c:strRef>
          </c:cat>
          <c:val>
            <c:numRef>
              <c:f>[Eurostat_productivity_CLUP_agg10_03_23_FMazz.xlsx]Manufacturing!$G$80:$AC$80</c:f>
              <c:numCache>
                <c:formatCode>0.0</c:formatCode>
                <c:ptCount val="23"/>
                <c:pt idx="0">
                  <c:v>100</c:v>
                </c:pt>
                <c:pt idx="1">
                  <c:v>103.32011374251519</c:v>
                </c:pt>
                <c:pt idx="2">
                  <c:v>106.3045480687047</c:v>
                </c:pt>
                <c:pt idx="3">
                  <c:v>111.95578617583446</c:v>
                </c:pt>
                <c:pt idx="4">
                  <c:v>113.42494791323472</c:v>
                </c:pt>
                <c:pt idx="5">
                  <c:v>113.75853823270381</c:v>
                </c:pt>
                <c:pt idx="6">
                  <c:v>112.52117815536371</c:v>
                </c:pt>
                <c:pt idx="7">
                  <c:v>114.26994594299467</c:v>
                </c:pt>
                <c:pt idx="8">
                  <c:v>120.58158263284298</c:v>
                </c:pt>
                <c:pt idx="9">
                  <c:v>137.16291981333629</c:v>
                </c:pt>
                <c:pt idx="10">
                  <c:v>126.41813403945628</c:v>
                </c:pt>
                <c:pt idx="11">
                  <c:v>127.3593695828033</c:v>
                </c:pt>
                <c:pt idx="12">
                  <c:v>130.20169229709859</c:v>
                </c:pt>
                <c:pt idx="13">
                  <c:v>131.44212785069786</c:v>
                </c:pt>
                <c:pt idx="14">
                  <c:v>130.9257776521539</c:v>
                </c:pt>
                <c:pt idx="15">
                  <c:v>130.10076786594163</c:v>
                </c:pt>
                <c:pt idx="16">
                  <c:v>128.20748882749191</c:v>
                </c:pt>
                <c:pt idx="17">
                  <c:v>126.6877349308466</c:v>
                </c:pt>
                <c:pt idx="18">
                  <c:v>127.66539615329916</c:v>
                </c:pt>
                <c:pt idx="19">
                  <c:v>130.68143863118323</c:v>
                </c:pt>
                <c:pt idx="20">
                  <c:v>136.88969783901342</c:v>
                </c:pt>
                <c:pt idx="21">
                  <c:v>131.09110389108761</c:v>
                </c:pt>
                <c:pt idx="22">
                  <c:v>137.26659380057208</c:v>
                </c:pt>
              </c:numCache>
            </c:numRef>
          </c:val>
          <c:smooth val="0"/>
          <c:extLst>
            <c:ext xmlns:c16="http://schemas.microsoft.com/office/drawing/2014/chart" uri="{C3380CC4-5D6E-409C-BE32-E72D297353CC}">
              <c16:uniqueId val="{00000007-9DF4-499B-BD98-1A8B1F9F658C}"/>
            </c:ext>
          </c:extLst>
        </c:ser>
        <c:ser>
          <c:idx val="0"/>
          <c:order val="4"/>
          <c:tx>
            <c:v>Eurozona</c:v>
          </c:tx>
          <c:spPr>
            <a:ln w="28575">
              <a:solidFill>
                <a:schemeClr val="tx1"/>
              </a:solidFill>
            </a:ln>
          </c:spPr>
          <c:marker>
            <c:symbol val="none"/>
          </c:marker>
          <c:cat>
            <c:strRef>
              <c:f>[Eurostat_productivity_CLUP_agg10_03_23_FMazz.xlsx]Manufacturing!$G$74:$AC$74</c:f>
              <c:strCache>
                <c:ptCount val="2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strCache>
            </c:strRef>
          </c:cat>
          <c:val>
            <c:numRef>
              <c:f>[Eurostat_productivity_CLUP_agg10_03_23_FMazz.xlsx]Manufacturing!$G$75:$AC$75</c:f>
              <c:numCache>
                <c:formatCode>0.0</c:formatCode>
                <c:ptCount val="23"/>
                <c:pt idx="0">
                  <c:v>100</c:v>
                </c:pt>
                <c:pt idx="1">
                  <c:v>100.74289195969715</c:v>
                </c:pt>
                <c:pt idx="2">
                  <c:v>101.98739720842286</c:v>
                </c:pt>
                <c:pt idx="3">
                  <c:v>102.24372884358218</c:v>
                </c:pt>
                <c:pt idx="4">
                  <c:v>100.6705906703021</c:v>
                </c:pt>
                <c:pt idx="5">
                  <c:v>99.815733070320235</c:v>
                </c:pt>
                <c:pt idx="6">
                  <c:v>97.577745969006287</c:v>
                </c:pt>
                <c:pt idx="7">
                  <c:v>97.506345853155878</c:v>
                </c:pt>
                <c:pt idx="8">
                  <c:v>103.36974043030942</c:v>
                </c:pt>
                <c:pt idx="9">
                  <c:v>114.04614567078677</c:v>
                </c:pt>
                <c:pt idx="10">
                  <c:v>104.71235186148802</c:v>
                </c:pt>
                <c:pt idx="11">
                  <c:v>102.97737693407009</c:v>
                </c:pt>
                <c:pt idx="12">
                  <c:v>106.3400977574847</c:v>
                </c:pt>
                <c:pt idx="13">
                  <c:v>108.27822128302984</c:v>
                </c:pt>
                <c:pt idx="14">
                  <c:v>106.8622770297265</c:v>
                </c:pt>
                <c:pt idx="15">
                  <c:v>104.87932746338515</c:v>
                </c:pt>
                <c:pt idx="16">
                  <c:v>104.59563311383917</c:v>
                </c:pt>
                <c:pt idx="17">
                  <c:v>103.55176020175779</c:v>
                </c:pt>
                <c:pt idx="18">
                  <c:v>105.07141021114089</c:v>
                </c:pt>
                <c:pt idx="19">
                  <c:v>107.38324701752271</c:v>
                </c:pt>
                <c:pt idx="20">
                  <c:v>110.10500455558419</c:v>
                </c:pt>
                <c:pt idx="21">
                  <c:v>106.20255119977257</c:v>
                </c:pt>
                <c:pt idx="22">
                  <c:v>108.32917443737125</c:v>
                </c:pt>
              </c:numCache>
            </c:numRef>
          </c:val>
          <c:smooth val="0"/>
          <c:extLst>
            <c:ext xmlns:c16="http://schemas.microsoft.com/office/drawing/2014/chart" uri="{C3380CC4-5D6E-409C-BE32-E72D297353CC}">
              <c16:uniqueId val="{00000008-9DF4-499B-BD98-1A8B1F9F658C}"/>
            </c:ext>
          </c:extLst>
        </c:ser>
        <c:dLbls>
          <c:showLegendKey val="0"/>
          <c:showVal val="0"/>
          <c:showCatName val="0"/>
          <c:showSerName val="0"/>
          <c:showPercent val="0"/>
          <c:showBubbleSize val="0"/>
        </c:dLbls>
        <c:smooth val="0"/>
        <c:axId val="95152768"/>
        <c:axId val="95183232"/>
      </c:lineChart>
      <c:catAx>
        <c:axId val="95152768"/>
        <c:scaling>
          <c:orientation val="minMax"/>
        </c:scaling>
        <c:delete val="0"/>
        <c:axPos val="b"/>
        <c:numFmt formatCode="General" sourceLinked="1"/>
        <c:majorTickMark val="out"/>
        <c:minorTickMark val="none"/>
        <c:tickLblPos val="nextTo"/>
        <c:txPr>
          <a:bodyPr rot="-5400000" vert="horz"/>
          <a:lstStyle/>
          <a:p>
            <a:pPr>
              <a:defRPr sz="1100" b="0" i="0" u="none" strike="noStrike" baseline="0">
                <a:solidFill>
                  <a:srgbClr val="000000"/>
                </a:solidFill>
                <a:latin typeface="Arial"/>
                <a:ea typeface="Arial"/>
                <a:cs typeface="Arial"/>
              </a:defRPr>
            </a:pPr>
            <a:endParaRPr lang="it-IT"/>
          </a:p>
        </c:txPr>
        <c:crossAx val="95183232"/>
        <c:crosses val="autoZero"/>
        <c:auto val="1"/>
        <c:lblAlgn val="ctr"/>
        <c:lblOffset val="100"/>
        <c:tickLblSkip val="2"/>
        <c:tickMarkSkip val="1"/>
        <c:noMultiLvlLbl val="0"/>
      </c:catAx>
      <c:valAx>
        <c:axId val="95183232"/>
        <c:scaling>
          <c:orientation val="minMax"/>
          <c:max val="140"/>
          <c:min val="80"/>
        </c:scaling>
        <c:delete val="0"/>
        <c:axPos val="l"/>
        <c:majorGridlines>
          <c:spPr>
            <a:ln>
              <a:solidFill>
                <a:schemeClr val="bg1">
                  <a:lumMod val="85000"/>
                </a:schemeClr>
              </a:solidFill>
            </a:ln>
          </c:spPr>
        </c:majorGridlines>
        <c:numFmt formatCode="0" sourceLinked="0"/>
        <c:majorTickMark val="out"/>
        <c:minorTickMark val="none"/>
        <c:tickLblPos val="nextTo"/>
        <c:txPr>
          <a:bodyPr rot="0" vert="horz"/>
          <a:lstStyle/>
          <a:p>
            <a:pPr>
              <a:defRPr sz="1100" b="0" i="0" u="none" strike="noStrike" baseline="0">
                <a:solidFill>
                  <a:schemeClr val="bg2">
                    <a:lumMod val="25000"/>
                  </a:schemeClr>
                </a:solidFill>
                <a:latin typeface="Arial"/>
                <a:ea typeface="Arial"/>
                <a:cs typeface="Arial"/>
              </a:defRPr>
            </a:pPr>
            <a:endParaRPr lang="it-IT"/>
          </a:p>
        </c:txPr>
        <c:crossAx val="95152768"/>
        <c:crosses val="autoZero"/>
        <c:crossBetween val="between"/>
      </c:valAx>
      <c:spPr>
        <a:ln>
          <a:solidFill>
            <a:srgbClr val="898989"/>
          </a:solidFill>
          <a:prstDash val="solid"/>
        </a:ln>
      </c:spPr>
    </c:plotArea>
    <c:legend>
      <c:legendPos val="r"/>
      <c:layout>
        <c:manualLayout>
          <c:xMode val="edge"/>
          <c:yMode val="edge"/>
          <c:x val="9.453144397099815E-2"/>
          <c:y val="0.13323680053143069"/>
          <c:w val="0.30149806566305903"/>
          <c:h val="0.17606056117358482"/>
        </c:manualLayout>
      </c:layout>
      <c:overlay val="0"/>
      <c:txPr>
        <a:bodyPr/>
        <a:lstStyle/>
        <a:p>
          <a:pPr>
            <a:defRPr sz="1200" b="0" i="0" u="none" strike="noStrike" baseline="0">
              <a:solidFill>
                <a:schemeClr val="bg2">
                  <a:lumMod val="25000"/>
                </a:schemeClr>
              </a:solidFill>
              <a:latin typeface="Arial"/>
              <a:ea typeface="Arial"/>
              <a:cs typeface="Arial"/>
            </a:defRPr>
          </a:pPr>
          <a:endParaRPr lang="it-IT"/>
        </a:p>
      </c:txPr>
    </c:legend>
    <c:plotVisOnly val="1"/>
    <c:dispBlanksAs val="gap"/>
    <c:showDLblsOverMax val="0"/>
  </c:chart>
  <c:spPr>
    <a:ln>
      <a:noFill/>
    </a:ln>
  </c:spPr>
  <c:txPr>
    <a:bodyPr/>
    <a:lstStyle/>
    <a:p>
      <a:pPr>
        <a:defRPr sz="1000" b="0" i="0" u="none" strike="noStrike" baseline="0">
          <a:solidFill>
            <a:srgbClr val="000000"/>
          </a:solidFill>
          <a:latin typeface="Arial"/>
          <a:ea typeface="Arial"/>
          <a:cs typeface="Arial"/>
        </a:defRPr>
      </a:pPr>
      <a:endParaRPr lang="it-IT"/>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bg2">
                    <a:lumMod val="25000"/>
                  </a:schemeClr>
                </a:solidFill>
                <a:latin typeface="Arial" panose="020B0604020202020204" pitchFamily="34" charset="0"/>
                <a:ea typeface="+mn-ea"/>
                <a:cs typeface="Arial" panose="020B0604020202020204" pitchFamily="34" charset="0"/>
              </a:defRPr>
            </a:pPr>
            <a:r>
              <a:rPr lang="it-IT" sz="1400" b="1" dirty="0">
                <a:solidFill>
                  <a:schemeClr val="bg2">
                    <a:lumMod val="25000"/>
                  </a:schemeClr>
                </a:solidFill>
              </a:rPr>
              <a:t>Quota profitti nel manifatturiero</a:t>
            </a:r>
          </a:p>
          <a:p>
            <a:pPr>
              <a:defRPr>
                <a:solidFill>
                  <a:schemeClr val="bg2">
                    <a:lumMod val="25000"/>
                  </a:schemeClr>
                </a:solidFill>
              </a:defRPr>
            </a:pPr>
            <a:r>
              <a:rPr lang="it-IT" sz="1400" dirty="0">
                <a:solidFill>
                  <a:schemeClr val="bg2">
                    <a:lumMod val="25000"/>
                  </a:schemeClr>
                </a:solidFill>
              </a:rPr>
              <a:t>(MOL* in % Valore aggiunto a prezzi base)</a:t>
            </a:r>
          </a:p>
        </c:rich>
      </c:tx>
      <c:layout>
        <c:manualLayout>
          <c:xMode val="edge"/>
          <c:yMode val="edge"/>
          <c:x val="0.15105236794171217"/>
          <c:y val="0"/>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bg2">
                  <a:lumMod val="25000"/>
                </a:schemeClr>
              </a:solidFill>
              <a:latin typeface="Arial" panose="020B0604020202020204" pitchFamily="34" charset="0"/>
              <a:ea typeface="+mn-ea"/>
              <a:cs typeface="Arial" panose="020B0604020202020204" pitchFamily="34" charset="0"/>
            </a:defRPr>
          </a:pPr>
          <a:endParaRPr lang="it-IT"/>
        </a:p>
      </c:txPr>
    </c:title>
    <c:autoTitleDeleted val="0"/>
    <c:plotArea>
      <c:layout>
        <c:manualLayout>
          <c:layoutTarget val="inner"/>
          <c:xMode val="edge"/>
          <c:yMode val="edge"/>
          <c:x val="0.10292112097584066"/>
          <c:y val="0.14021762496754892"/>
          <c:w val="0.88167026123624481"/>
          <c:h val="0.58730289998249707"/>
        </c:manualLayout>
      </c:layout>
      <c:lineChart>
        <c:grouping val="standard"/>
        <c:varyColors val="0"/>
        <c:ser>
          <c:idx val="0"/>
          <c:order val="0"/>
          <c:tx>
            <c:v>Eurozona</c:v>
          </c:tx>
          <c:spPr>
            <a:ln w="38100" cap="rnd">
              <a:solidFill>
                <a:schemeClr val="tx1"/>
              </a:solidFill>
              <a:prstDash val="sysDash"/>
              <a:round/>
            </a:ln>
            <a:effectLst/>
          </c:spPr>
          <c:marker>
            <c:symbol val="none"/>
          </c:marker>
          <c:cat>
            <c:strRef>
              <c:f>'[Eurostat_productivity_CLUP_agg10_03_23_FMazz.xlsx]MOL-quote'!$C$9:$AD$9</c:f>
              <c:strCache>
                <c:ptCount val="2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strCache>
              <c:extLst/>
            </c:strRef>
          </c:cat>
          <c:val>
            <c:numRef>
              <c:f>'[Eurostat_productivity_CLUP_agg10_03_23_FMazz.xlsx]MOL-quote'!$C$268:$AD$268</c:f>
              <c:numCache>
                <c:formatCode>0.0</c:formatCode>
                <c:ptCount val="23"/>
                <c:pt idx="0">
                  <c:v>34.653163009272383</c:v>
                </c:pt>
                <c:pt idx="1">
                  <c:v>35.042743201100926</c:v>
                </c:pt>
                <c:pt idx="2">
                  <c:v>34.901831898902337</c:v>
                </c:pt>
                <c:pt idx="3">
                  <c:v>34.341876250093065</c:v>
                </c:pt>
                <c:pt idx="4">
                  <c:v>35.417695511745926</c:v>
                </c:pt>
                <c:pt idx="5">
                  <c:v>35.887976324166722</c:v>
                </c:pt>
                <c:pt idx="6">
                  <c:v>37.083486345887444</c:v>
                </c:pt>
                <c:pt idx="7">
                  <c:v>38.271315261423119</c:v>
                </c:pt>
                <c:pt idx="8">
                  <c:v>35.320720818599696</c:v>
                </c:pt>
                <c:pt idx="9">
                  <c:v>30.228435516116043</c:v>
                </c:pt>
                <c:pt idx="10">
                  <c:v>34.56486243027458</c:v>
                </c:pt>
                <c:pt idx="11">
                  <c:v>35.816848066205083</c:v>
                </c:pt>
                <c:pt idx="12">
                  <c:v>34.807210962025742</c:v>
                </c:pt>
                <c:pt idx="13">
                  <c:v>34.240959524377956</c:v>
                </c:pt>
                <c:pt idx="14">
                  <c:v>35.318267634331285</c:v>
                </c:pt>
                <c:pt idx="15">
                  <c:v>38.830150605511008</c:v>
                </c:pt>
                <c:pt idx="16">
                  <c:v>39.538410414215257</c:v>
                </c:pt>
                <c:pt idx="17">
                  <c:v>39.939090559816883</c:v>
                </c:pt>
                <c:pt idx="18">
                  <c:v>39.413639929982303</c:v>
                </c:pt>
                <c:pt idx="19">
                  <c:v>39.053227975528912</c:v>
                </c:pt>
                <c:pt idx="20">
                  <c:v>38.358212786476756</c:v>
                </c:pt>
                <c:pt idx="21">
                  <c:v>40.745177825659759</c:v>
                </c:pt>
                <c:pt idx="22">
                  <c:v>42.61120126062103</c:v>
                </c:pt>
              </c:numCache>
              <c:extLst/>
            </c:numRef>
          </c:val>
          <c:smooth val="0"/>
          <c:extLst>
            <c:ext xmlns:c16="http://schemas.microsoft.com/office/drawing/2014/chart" uri="{C3380CC4-5D6E-409C-BE32-E72D297353CC}">
              <c16:uniqueId val="{00000000-FF32-4B00-8643-A0A152193374}"/>
            </c:ext>
          </c:extLst>
        </c:ser>
        <c:ser>
          <c:idx val="5"/>
          <c:order val="2"/>
          <c:tx>
            <c:v>Italia</c:v>
          </c:tx>
          <c:spPr>
            <a:ln w="38100" cap="rnd">
              <a:solidFill>
                <a:srgbClr val="0000FF"/>
              </a:solidFill>
              <a:round/>
            </a:ln>
            <a:effectLst/>
          </c:spPr>
          <c:marker>
            <c:symbol val="none"/>
          </c:marker>
          <c:cat>
            <c:strRef>
              <c:f>'[Eurostat_productivity_CLUP_agg10_03_23_FMazz.xlsx]MOL-quote'!$C$9:$AD$9</c:f>
              <c:strCache>
                <c:ptCount val="2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strCache>
              <c:extLst/>
            </c:strRef>
          </c:cat>
          <c:val>
            <c:numRef>
              <c:f>'[Eurostat_productivity_CLUP_agg10_03_23_FMazz.xlsx]MOL-quote'!$C$273:$AD$273</c:f>
              <c:numCache>
                <c:formatCode>0.0</c:formatCode>
                <c:ptCount val="23"/>
                <c:pt idx="0">
                  <c:v>38.312336492405777</c:v>
                </c:pt>
                <c:pt idx="1">
                  <c:v>38.012630899762925</c:v>
                </c:pt>
                <c:pt idx="2">
                  <c:v>37.200635728552939</c:v>
                </c:pt>
                <c:pt idx="3">
                  <c:v>34.640022121635752</c:v>
                </c:pt>
                <c:pt idx="4">
                  <c:v>34.399561112100663</c:v>
                </c:pt>
                <c:pt idx="5">
                  <c:v>34.160644305537055</c:v>
                </c:pt>
                <c:pt idx="6">
                  <c:v>34.802201667089619</c:v>
                </c:pt>
                <c:pt idx="7">
                  <c:v>35.79874259485463</c:v>
                </c:pt>
                <c:pt idx="8">
                  <c:v>33.346303653622954</c:v>
                </c:pt>
                <c:pt idx="9">
                  <c:v>27.601411412222625</c:v>
                </c:pt>
                <c:pt idx="10">
                  <c:v>31.116952257613555</c:v>
                </c:pt>
                <c:pt idx="11">
                  <c:v>31.014237692826498</c:v>
                </c:pt>
                <c:pt idx="12">
                  <c:v>29.468881938906279</c:v>
                </c:pt>
                <c:pt idx="13">
                  <c:v>29.398725125175019</c:v>
                </c:pt>
                <c:pt idx="14">
                  <c:v>30.635164559443901</c:v>
                </c:pt>
                <c:pt idx="15">
                  <c:v>32.537584246885757</c:v>
                </c:pt>
                <c:pt idx="16">
                  <c:v>34.962284346244367</c:v>
                </c:pt>
                <c:pt idx="17">
                  <c:v>35.597151733277151</c:v>
                </c:pt>
                <c:pt idx="18">
                  <c:v>35.691916010941782</c:v>
                </c:pt>
                <c:pt idx="19">
                  <c:v>34.840751426480274</c:v>
                </c:pt>
                <c:pt idx="20">
                  <c:v>34.787759643484989</c:v>
                </c:pt>
                <c:pt idx="21">
                  <c:v>36.052528497520235</c:v>
                </c:pt>
                <c:pt idx="22">
                  <c:v>32.755185312880883</c:v>
                </c:pt>
              </c:numCache>
              <c:extLst/>
            </c:numRef>
          </c:val>
          <c:smooth val="0"/>
          <c:extLst>
            <c:ext xmlns:c16="http://schemas.microsoft.com/office/drawing/2014/chart" uri="{C3380CC4-5D6E-409C-BE32-E72D297353CC}">
              <c16:uniqueId val="{00000001-FF32-4B00-8643-A0A152193374}"/>
            </c:ext>
          </c:extLst>
        </c:ser>
        <c:dLbls>
          <c:showLegendKey val="0"/>
          <c:showVal val="0"/>
          <c:showCatName val="0"/>
          <c:showSerName val="0"/>
          <c:showPercent val="0"/>
          <c:showBubbleSize val="0"/>
        </c:dLbls>
        <c:smooth val="0"/>
        <c:axId val="1559307423"/>
        <c:axId val="1559306943"/>
        <c:extLst>
          <c:ext xmlns:c15="http://schemas.microsoft.com/office/drawing/2012/chart" uri="{02D57815-91ED-43cb-92C2-25804820EDAC}">
            <c15:filteredLineSeries>
              <c15:ser>
                <c:idx val="2"/>
                <c:order val="1"/>
                <c:tx>
                  <c:strRef>
                    <c:extLst>
                      <c:ext uri="{02D57815-91ED-43cb-92C2-25804820EDAC}">
                        <c15:formulaRef>
                          <c15:sqref>'[Eurostat_productivity_CLUP_agg10_03_23_FMazz.xlsx]MOL-quote'!$B$270</c15:sqref>
                        </c15:formulaRef>
                      </c:ext>
                    </c:extLst>
                    <c:strCache>
                      <c:ptCount val="1"/>
                      <c:pt idx="0">
                        <c:v>Ireland</c:v>
                      </c:pt>
                    </c:strCache>
                  </c:strRef>
                </c:tx>
                <c:spPr>
                  <a:ln w="28575" cap="rnd">
                    <a:solidFill>
                      <a:schemeClr val="accent3"/>
                    </a:solidFill>
                    <a:round/>
                  </a:ln>
                  <a:effectLst/>
                </c:spPr>
                <c:marker>
                  <c:symbol val="none"/>
                </c:marker>
                <c:cat>
                  <c:strRef>
                    <c:extLst>
                      <c:ext uri="{02D57815-91ED-43cb-92C2-25804820EDAC}">
                        <c15:formulaRef>
                          <c15:sqref>'[Eurostat_productivity_CLUP_agg10_03_23_FMazz.xlsx]MOL-quote'!$C$9:$AD$9</c15:sqref>
                        </c15:formulaRef>
                      </c:ext>
                    </c:extLst>
                    <c:strCache>
                      <c:ptCount val="2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strCache>
                  </c:strRef>
                </c:cat>
                <c:val>
                  <c:numRef>
                    <c:extLst>
                      <c:ext uri="{02D57815-91ED-43cb-92C2-25804820EDAC}">
                        <c15:formulaRef>
                          <c15:sqref>'[Eurostat_productivity_CLUP_agg10_03_23_FMazz.xlsx]MOL-quote'!$C$270:$AD$270</c15:sqref>
                        </c15:formulaRef>
                      </c:ext>
                    </c:extLst>
                    <c:numCache>
                      <c:formatCode>0.0</c:formatCode>
                      <c:ptCount val="23"/>
                      <c:pt idx="0">
                        <c:v>67.005524082152803</c:v>
                      </c:pt>
                      <c:pt idx="1">
                        <c:v>70.650682147936593</c:v>
                      </c:pt>
                      <c:pt idx="2">
                        <c:v>75.139101117041463</c:v>
                      </c:pt>
                      <c:pt idx="3">
                        <c:v>71.728186906614681</c:v>
                      </c:pt>
                      <c:pt idx="4">
                        <c:v>70.947870030385559</c:v>
                      </c:pt>
                      <c:pt idx="5">
                        <c:v>69.106169598453945</c:v>
                      </c:pt>
                      <c:pt idx="6">
                        <c:v>68.925358094223625</c:v>
                      </c:pt>
                      <c:pt idx="7">
                        <c:v>67.860406798190382</c:v>
                      </c:pt>
                      <c:pt idx="8">
                        <c:v>65.448530897010826</c:v>
                      </c:pt>
                      <c:pt idx="9">
                        <c:v>71.3144287272208</c:v>
                      </c:pt>
                      <c:pt idx="10">
                        <c:v>71.843309906178902</c:v>
                      </c:pt>
                      <c:pt idx="11">
                        <c:v>76.505836900550605</c:v>
                      </c:pt>
                      <c:pt idx="12">
                        <c:v>75.984019406582547</c:v>
                      </c:pt>
                      <c:pt idx="13">
                        <c:v>74.308394204332757</c:v>
                      </c:pt>
                      <c:pt idx="14">
                        <c:v>75.162662115644054</c:v>
                      </c:pt>
                      <c:pt idx="15">
                        <c:v>88.580663742949255</c:v>
                      </c:pt>
                      <c:pt idx="16">
                        <c:v>87.668926900345582</c:v>
                      </c:pt>
                      <c:pt idx="17">
                        <c:v>87.768676319381413</c:v>
                      </c:pt>
                      <c:pt idx="18">
                        <c:v>88.16796937768467</c:v>
                      </c:pt>
                      <c:pt idx="19">
                        <c:v>87.923396351582639</c:v>
                      </c:pt>
                      <c:pt idx="20">
                        <c:v>89.239522222990416</c:v>
                      </c:pt>
                      <c:pt idx="21">
                        <c:v>89.87559917845013</c:v>
                      </c:pt>
                      <c:pt idx="22">
                        <c:v>91.362552567457939</c:v>
                      </c:pt>
                    </c:numCache>
                  </c:numRef>
                </c:val>
                <c:smooth val="0"/>
                <c:extLst>
                  <c:ext xmlns:c16="http://schemas.microsoft.com/office/drawing/2014/chart" uri="{C3380CC4-5D6E-409C-BE32-E72D297353CC}">
                    <c16:uniqueId val="{00000002-FF32-4B00-8643-A0A152193374}"/>
                  </c:ext>
                </c:extLst>
              </c15:ser>
            </c15:filteredLineSeries>
            <c15:filteredLineSeries>
              <c15:ser>
                <c:idx val="6"/>
                <c:order val="3"/>
                <c:tx>
                  <c:strRef>
                    <c:extLst xmlns:c15="http://schemas.microsoft.com/office/drawing/2012/chart">
                      <c:ext xmlns:c15="http://schemas.microsoft.com/office/drawing/2012/chart" uri="{02D57815-91ED-43cb-92C2-25804820EDAC}">
                        <c15:formulaRef>
                          <c15:sqref>'[Eurostat_productivity_CLUP_agg10_03_23_FMazz.xlsx]MOL-quote'!$B$274</c15:sqref>
                        </c15:formulaRef>
                      </c:ext>
                    </c:extLst>
                    <c:strCache>
                      <c:ptCount val="1"/>
                      <c:pt idx="0">
                        <c:v>United Kingdom</c:v>
                      </c:pt>
                    </c:strCache>
                  </c:strRef>
                </c:tx>
                <c:spPr>
                  <a:ln w="28575" cap="rnd">
                    <a:solidFill>
                      <a:schemeClr val="accent1">
                        <a:lumMod val="60000"/>
                      </a:schemeClr>
                    </a:solidFill>
                    <a:round/>
                  </a:ln>
                  <a:effectLst/>
                </c:spPr>
                <c:marker>
                  <c:symbol val="none"/>
                </c:marker>
                <c:cat>
                  <c:strRef>
                    <c:extLst xmlns:c15="http://schemas.microsoft.com/office/drawing/2012/chart">
                      <c:ext xmlns:c15="http://schemas.microsoft.com/office/drawing/2012/chart" uri="{02D57815-91ED-43cb-92C2-25804820EDAC}">
                        <c15:formulaRef>
                          <c15:sqref>'[Eurostat_productivity_CLUP_agg10_03_23_FMazz.xlsx]MOL-quote'!$C$9:$AD$9</c15:sqref>
                        </c15:formulaRef>
                      </c:ext>
                    </c:extLst>
                    <c:strCache>
                      <c:ptCount val="2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strCache>
                  </c:strRef>
                </c:cat>
                <c:val>
                  <c:numRef>
                    <c:extLst xmlns:c15="http://schemas.microsoft.com/office/drawing/2012/chart">
                      <c:ext xmlns:c15="http://schemas.microsoft.com/office/drawing/2012/chart" uri="{02D57815-91ED-43cb-92C2-25804820EDAC}">
                        <c15:formulaRef>
                          <c15:sqref>'[Eurostat_productivity_CLUP_agg10_03_23_FMazz.xlsx]MOL-quote'!$C$274:$AD$274</c15:sqref>
                        </c15:formulaRef>
                      </c:ext>
                    </c:extLst>
                    <c:numCache>
                      <c:formatCode>0.0</c:formatCode>
                      <c:ptCount val="23"/>
                      <c:pt idx="0">
                        <c:v>29.465531237668131</c:v>
                      </c:pt>
                      <c:pt idx="1">
                        <c:v>27.147531295015121</c:v>
                      </c:pt>
                      <c:pt idx="2">
                        <c:v>28.989736846177415</c:v>
                      </c:pt>
                      <c:pt idx="3">
                        <c:v>29.649803698998582</c:v>
                      </c:pt>
                      <c:pt idx="4">
                        <c:v>29.410112640335701</c:v>
                      </c:pt>
                      <c:pt idx="5">
                        <c:v>29.926068028218001</c:v>
                      </c:pt>
                      <c:pt idx="6">
                        <c:v>29.739488381455931</c:v>
                      </c:pt>
                      <c:pt idx="7">
                        <c:v>28.140201543640352</c:v>
                      </c:pt>
                      <c:pt idx="8">
                        <c:v>27.074391571151303</c:v>
                      </c:pt>
                      <c:pt idx="9">
                        <c:v>27.156353889754715</c:v>
                      </c:pt>
                      <c:pt idx="10">
                        <c:v>29.837690896159351</c:v>
                      </c:pt>
                      <c:pt idx="11">
                        <c:v>29.717398653428408</c:v>
                      </c:pt>
                      <c:pt idx="12">
                        <c:v>30.120930291387936</c:v>
                      </c:pt>
                      <c:pt idx="13">
                        <c:v>29.291340372506049</c:v>
                      </c:pt>
                      <c:pt idx="14">
                        <c:v>31.340469065760416</c:v>
                      </c:pt>
                      <c:pt idx="15">
                        <c:v>32.483055900048619</c:v>
                      </c:pt>
                      <c:pt idx="16">
                        <c:v>32.417994947988795</c:v>
                      </c:pt>
                      <c:pt idx="17">
                        <c:v>32.654604396513179</c:v>
                      </c:pt>
                      <c:pt idx="18">
                        <c:v>31.044711958816436</c:v>
                      </c:pt>
                      <c:pt idx="19">
                        <c:v>28.534271684300951</c:v>
                      </c:pt>
                      <c:pt idx="20">
                        <c:v>0</c:v>
                      </c:pt>
                      <c:pt idx="21">
                        <c:v>0</c:v>
                      </c:pt>
                      <c:pt idx="22">
                        <c:v>0</c:v>
                      </c:pt>
                    </c:numCache>
                  </c:numRef>
                </c:val>
                <c:smooth val="0"/>
                <c:extLst xmlns:c15="http://schemas.microsoft.com/office/drawing/2012/chart">
                  <c:ext xmlns:c16="http://schemas.microsoft.com/office/drawing/2014/chart" uri="{C3380CC4-5D6E-409C-BE32-E72D297353CC}">
                    <c16:uniqueId val="{00000003-FF32-4B00-8643-A0A152193374}"/>
                  </c:ext>
                </c:extLst>
              </c15:ser>
            </c15:filteredLineSeries>
          </c:ext>
        </c:extLst>
      </c:lineChart>
      <c:catAx>
        <c:axId val="1559307423"/>
        <c:scaling>
          <c:orientation val="minMax"/>
        </c:scaling>
        <c:delete val="0"/>
        <c:axPos val="b"/>
        <c:numFmt formatCode="General" sourceLinked="1"/>
        <c:majorTickMark val="out"/>
        <c:minorTickMark val="none"/>
        <c:tickLblPos val="nextTo"/>
        <c:spPr>
          <a:noFill/>
          <a:ln w="9525" cap="flat" cmpd="sng" algn="ctr">
            <a:solidFill>
              <a:schemeClr val="bg1">
                <a:lumMod val="50000"/>
              </a:schemeClr>
            </a:solidFill>
            <a:round/>
          </a:ln>
          <a:effectLst/>
        </c:spPr>
        <c:txPr>
          <a:bodyPr rot="-5400000" spcFirstLastPara="1" vertOverflow="ellipsis" wrap="square" anchor="ctr" anchorCtr="1"/>
          <a:lstStyle/>
          <a:p>
            <a:pPr>
              <a:defRPr sz="1000" b="0" i="0" u="none" strike="noStrike" kern="1200" baseline="0">
                <a:solidFill>
                  <a:schemeClr val="bg2">
                    <a:lumMod val="25000"/>
                  </a:schemeClr>
                </a:solidFill>
                <a:latin typeface="Arial" panose="020B0604020202020204" pitchFamily="34" charset="0"/>
                <a:ea typeface="+mn-ea"/>
                <a:cs typeface="Arial" panose="020B0604020202020204" pitchFamily="34" charset="0"/>
              </a:defRPr>
            </a:pPr>
            <a:endParaRPr lang="it-IT"/>
          </a:p>
        </c:txPr>
        <c:crossAx val="1559306943"/>
        <c:crosses val="autoZero"/>
        <c:auto val="1"/>
        <c:lblAlgn val="ctr"/>
        <c:lblOffset val="100"/>
        <c:tickLblSkip val="2"/>
        <c:noMultiLvlLbl val="0"/>
      </c:catAx>
      <c:valAx>
        <c:axId val="1559306943"/>
        <c:scaling>
          <c:orientation val="minMax"/>
          <c:max val="45"/>
          <c:min val="25"/>
        </c:scaling>
        <c:delete val="0"/>
        <c:axPos val="l"/>
        <c:majorGridlines>
          <c:spPr>
            <a:ln w="9525" cap="flat" cmpd="sng" algn="ctr">
              <a:solidFill>
                <a:schemeClr val="tx1">
                  <a:lumMod val="15000"/>
                  <a:lumOff val="85000"/>
                </a:schemeClr>
              </a:solidFill>
              <a:round/>
            </a:ln>
            <a:effectLst/>
          </c:spPr>
        </c:majorGridlines>
        <c:numFmt formatCode="0.0" sourceLinked="0"/>
        <c:majorTickMark val="out"/>
        <c:minorTickMark val="none"/>
        <c:tickLblPos val="nextTo"/>
        <c:spPr>
          <a:noFill/>
          <a:ln>
            <a:solidFill>
              <a:srgbClr val="898989"/>
            </a:solidFill>
          </a:ln>
          <a:effectLst/>
        </c:spPr>
        <c:txPr>
          <a:bodyPr rot="-60000000" spcFirstLastPara="1" vertOverflow="ellipsis" vert="horz" wrap="square" anchor="ctr" anchorCtr="1"/>
          <a:lstStyle/>
          <a:p>
            <a:pPr>
              <a:defRPr sz="1050" b="0" i="0" u="none" strike="noStrike" kern="1200" baseline="0">
                <a:solidFill>
                  <a:schemeClr val="bg2">
                    <a:lumMod val="25000"/>
                  </a:schemeClr>
                </a:solidFill>
                <a:latin typeface="Arial" panose="020B0604020202020204" pitchFamily="34" charset="0"/>
                <a:ea typeface="+mn-ea"/>
                <a:cs typeface="Arial" panose="020B0604020202020204" pitchFamily="34" charset="0"/>
              </a:defRPr>
            </a:pPr>
            <a:endParaRPr lang="it-IT"/>
          </a:p>
        </c:txPr>
        <c:crossAx val="1559307423"/>
        <c:crosses val="autoZero"/>
        <c:crossBetween val="between"/>
        <c:majorUnit val="2.5"/>
      </c:valAx>
      <c:spPr>
        <a:noFill/>
        <a:ln>
          <a:solidFill>
            <a:srgbClr val="898989"/>
          </a:solidFill>
        </a:ln>
        <a:effectLst/>
      </c:spPr>
    </c:plotArea>
    <c:legend>
      <c:legendPos val="b"/>
      <c:layout>
        <c:manualLayout>
          <c:xMode val="edge"/>
          <c:yMode val="edge"/>
          <c:x val="0.1062302824603809"/>
          <c:y val="0.57181751517701507"/>
          <c:w val="0.29173212479540883"/>
          <c:h val="0.1629577842394124"/>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bg2">
                  <a:lumMod val="25000"/>
                </a:schemeClr>
              </a:solidFill>
              <a:latin typeface="Arial" panose="020B0604020202020204" pitchFamily="34" charset="0"/>
              <a:ea typeface="+mn-ea"/>
              <a:cs typeface="Arial" panose="020B0604020202020204" pitchFamily="34" charset="0"/>
            </a:defRPr>
          </a:pPr>
          <a:endParaRPr lang="it-I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ysClr val="windowText" lastClr="000000"/>
          </a:solidFill>
          <a:latin typeface="Arial" panose="020B0604020202020204" pitchFamily="34" charset="0"/>
          <a:cs typeface="Arial" panose="020B0604020202020204" pitchFamily="34" charset="0"/>
        </a:defRPr>
      </a:pPr>
      <a:endParaRPr lang="it-IT"/>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bg2">
                    <a:lumMod val="25000"/>
                  </a:schemeClr>
                </a:solidFill>
                <a:latin typeface="Arial" panose="020B0604020202020204" pitchFamily="34" charset="0"/>
                <a:ea typeface="+mn-ea"/>
                <a:cs typeface="Arial" panose="020B0604020202020204" pitchFamily="34" charset="0"/>
              </a:defRPr>
            </a:pPr>
            <a:r>
              <a:rPr lang="it-IT" sz="1600" b="1">
                <a:solidFill>
                  <a:schemeClr val="bg2">
                    <a:lumMod val="25000"/>
                  </a:schemeClr>
                </a:solidFill>
              </a:rPr>
              <a:t>CCNL del Sistema Confindustria, distinti per scadenza</a:t>
            </a:r>
          </a:p>
          <a:p>
            <a:pPr>
              <a:defRPr sz="1600">
                <a:solidFill>
                  <a:schemeClr val="bg2">
                    <a:lumMod val="25000"/>
                  </a:schemeClr>
                </a:solidFill>
              </a:defRPr>
            </a:pPr>
            <a:r>
              <a:rPr lang="it-IT" sz="1600" b="0">
                <a:solidFill>
                  <a:schemeClr val="bg2">
                    <a:lumMod val="25000"/>
                  </a:schemeClr>
                </a:solidFill>
              </a:rPr>
              <a:t>(numero di addetti e percentuale sul totale addetti dei CCNL del Sistema)</a:t>
            </a: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bg2">
                  <a:lumMod val="25000"/>
                </a:schemeClr>
              </a:solidFill>
              <a:latin typeface="Arial" panose="020B0604020202020204" pitchFamily="34" charset="0"/>
              <a:ea typeface="+mn-ea"/>
              <a:cs typeface="Arial" panose="020B0604020202020204" pitchFamily="34" charset="0"/>
            </a:defRPr>
          </a:pPr>
          <a:endParaRPr lang="it-IT"/>
        </a:p>
      </c:txPr>
    </c:title>
    <c:autoTitleDeleted val="0"/>
    <c:plotArea>
      <c:layout>
        <c:manualLayout>
          <c:layoutTarget val="inner"/>
          <c:xMode val="edge"/>
          <c:yMode val="edge"/>
          <c:x val="0.24741689528627922"/>
          <c:y val="0.14528030303030304"/>
          <c:w val="0.7159259391218632"/>
          <c:h val="0.69946324924189596"/>
        </c:manualLayout>
      </c:layout>
      <c:barChart>
        <c:barDir val="bar"/>
        <c:grouping val="clustered"/>
        <c:varyColors val="0"/>
        <c:ser>
          <c:idx val="0"/>
          <c:order val="0"/>
          <c:spPr>
            <a:solidFill>
              <a:schemeClr val="accent1"/>
            </a:solidFill>
            <a:ln w="19050">
              <a:noFill/>
            </a:ln>
            <a:effectLst/>
          </c:spPr>
          <c:invertIfNegative val="0"/>
          <c:dPt>
            <c:idx val="0"/>
            <c:invertIfNegative val="0"/>
            <c:bubble3D val="0"/>
            <c:spPr>
              <a:solidFill>
                <a:srgbClr val="FF0000"/>
              </a:solidFill>
              <a:ln w="19050">
                <a:noFill/>
              </a:ln>
              <a:effectLst/>
            </c:spPr>
            <c:extLst>
              <c:ext xmlns:c16="http://schemas.microsoft.com/office/drawing/2014/chart" uri="{C3380CC4-5D6E-409C-BE32-E72D297353CC}">
                <c16:uniqueId val="{00000001-8E27-4977-9BF5-2F35F4EB9DA6}"/>
              </c:ext>
            </c:extLst>
          </c:dPt>
          <c:dPt>
            <c:idx val="1"/>
            <c:invertIfNegative val="0"/>
            <c:bubble3D val="0"/>
            <c:spPr>
              <a:solidFill>
                <a:schemeClr val="accent4"/>
              </a:solidFill>
              <a:ln w="19050">
                <a:noFill/>
              </a:ln>
              <a:effectLst/>
            </c:spPr>
            <c:extLst>
              <c:ext xmlns:c16="http://schemas.microsoft.com/office/drawing/2014/chart" uri="{C3380CC4-5D6E-409C-BE32-E72D297353CC}">
                <c16:uniqueId val="{00000003-8E27-4977-9BF5-2F35F4EB9DA6}"/>
              </c:ext>
            </c:extLst>
          </c:dPt>
          <c:dPt>
            <c:idx val="2"/>
            <c:invertIfNegative val="0"/>
            <c:bubble3D val="0"/>
            <c:spPr>
              <a:solidFill>
                <a:schemeClr val="bg1">
                  <a:lumMod val="75000"/>
                </a:schemeClr>
              </a:solidFill>
              <a:ln w="19050">
                <a:noFill/>
              </a:ln>
              <a:effectLst/>
            </c:spPr>
            <c:extLst>
              <c:ext xmlns:c16="http://schemas.microsoft.com/office/drawing/2014/chart" uri="{C3380CC4-5D6E-409C-BE32-E72D297353CC}">
                <c16:uniqueId val="{00000005-8E27-4977-9BF5-2F35F4EB9DA6}"/>
              </c:ext>
            </c:extLst>
          </c:dPt>
          <c:dPt>
            <c:idx val="3"/>
            <c:invertIfNegative val="0"/>
            <c:bubble3D val="0"/>
            <c:spPr>
              <a:solidFill>
                <a:srgbClr val="92D050"/>
              </a:solidFill>
              <a:ln w="19050">
                <a:noFill/>
              </a:ln>
              <a:effectLst/>
            </c:spPr>
            <c:extLst>
              <c:ext xmlns:c16="http://schemas.microsoft.com/office/drawing/2014/chart" uri="{C3380CC4-5D6E-409C-BE32-E72D297353CC}">
                <c16:uniqueId val="{00000007-8E27-4977-9BF5-2F35F4EB9DA6}"/>
              </c:ext>
            </c:extLst>
          </c:dPt>
          <c:dPt>
            <c:idx val="4"/>
            <c:invertIfNegative val="0"/>
            <c:bubble3D val="0"/>
            <c:spPr>
              <a:solidFill>
                <a:srgbClr val="00B050"/>
              </a:solidFill>
              <a:ln w="19050">
                <a:noFill/>
              </a:ln>
              <a:effectLst/>
            </c:spPr>
            <c:extLst>
              <c:ext xmlns:c16="http://schemas.microsoft.com/office/drawing/2014/chart" uri="{C3380CC4-5D6E-409C-BE32-E72D297353CC}">
                <c16:uniqueId val="{00000009-8E27-4977-9BF5-2F35F4EB9DA6}"/>
              </c:ext>
            </c:extLst>
          </c:dPt>
          <c:dLbls>
            <c:dLbl>
              <c:idx val="0"/>
              <c:tx>
                <c:rich>
                  <a:bodyPr/>
                  <a:lstStyle/>
                  <a:p>
                    <a:fld id="{D4EB2CDC-70DC-4635-B356-C82EF05162BC}" type="CELLRANGE">
                      <a:rPr lang="en-US"/>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1-8E27-4977-9BF5-2F35F4EB9DA6}"/>
                </c:ext>
              </c:extLst>
            </c:dLbl>
            <c:dLbl>
              <c:idx val="1"/>
              <c:tx>
                <c:rich>
                  <a:bodyPr/>
                  <a:lstStyle/>
                  <a:p>
                    <a:fld id="{3A46024B-89B4-470D-935E-DFE56F18666E}" type="CELLRANGE">
                      <a:rPr lang="it-IT"/>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8E27-4977-9BF5-2F35F4EB9DA6}"/>
                </c:ext>
              </c:extLst>
            </c:dLbl>
            <c:dLbl>
              <c:idx val="2"/>
              <c:tx>
                <c:rich>
                  <a:bodyPr/>
                  <a:lstStyle/>
                  <a:p>
                    <a:fld id="{50810CD4-466D-4643-9270-D87ECC059A51}" type="CELLRANGE">
                      <a:rPr lang="it-IT"/>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8E27-4977-9BF5-2F35F4EB9DA6}"/>
                </c:ext>
              </c:extLst>
            </c:dLbl>
            <c:dLbl>
              <c:idx val="3"/>
              <c:tx>
                <c:rich>
                  <a:bodyPr/>
                  <a:lstStyle/>
                  <a:p>
                    <a:fld id="{97D1ACA1-62A5-4A69-A7BC-5367A766D04A}" type="CELLRANGE">
                      <a:rPr lang="it-IT"/>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8E27-4977-9BF5-2F35F4EB9DA6}"/>
                </c:ext>
              </c:extLst>
            </c:dLbl>
            <c:dLbl>
              <c:idx val="4"/>
              <c:tx>
                <c:rich>
                  <a:bodyPr/>
                  <a:lstStyle/>
                  <a:p>
                    <a:fld id="{2FFEB7A0-E22D-4B92-87E8-21F7D502ED74}" type="CELLRANGE">
                      <a:rPr lang="it-IT"/>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9-8E27-4977-9BF5-2F35F4EB9DA6}"/>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2">
                        <a:lumMod val="25000"/>
                      </a:schemeClr>
                    </a:solidFill>
                    <a:latin typeface="Arial" panose="020B0604020202020204" pitchFamily="34" charset="0"/>
                    <a:ea typeface="+mn-ea"/>
                    <a:cs typeface="Arial" panose="020B0604020202020204" pitchFamily="34" charset="0"/>
                  </a:defRPr>
                </a:pPr>
                <a:endParaRPr lang="it-IT"/>
              </a:p>
            </c:txPr>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cat>
            <c:strRef>
              <c:f>'[Riepilogo Contrattazione.xlsx]tabella'!$D$21:$D$25</c:f>
              <c:strCache>
                <c:ptCount val="5"/>
                <c:pt idx="0">
                  <c:v>scaduti da oltre 24 mesi</c:v>
                </c:pt>
                <c:pt idx="1">
                  <c:v>scaduti da 12-24 mesi</c:v>
                </c:pt>
                <c:pt idx="2">
                  <c:v>scaduti negli ultimi 12 mesi</c:v>
                </c:pt>
                <c:pt idx="3">
                  <c:v>in scadenza entro il 2023</c:v>
                </c:pt>
                <c:pt idx="4">
                  <c:v>in scadenza nel 2024 o oltre</c:v>
                </c:pt>
              </c:strCache>
            </c:strRef>
          </c:cat>
          <c:val>
            <c:numRef>
              <c:f>'[Riepilogo Contrattazione.xlsx]tabella'!$H$21:$H$25</c:f>
              <c:numCache>
                <c:formatCode>0.0%</c:formatCode>
                <c:ptCount val="5"/>
                <c:pt idx="0">
                  <c:v>4.1378954078186751E-2</c:v>
                </c:pt>
                <c:pt idx="1">
                  <c:v>7.3879554632960642E-2</c:v>
                </c:pt>
                <c:pt idx="2">
                  <c:v>5.30377484270576E-2</c:v>
                </c:pt>
                <c:pt idx="3">
                  <c:v>0.1123309410930608</c:v>
                </c:pt>
                <c:pt idx="4">
                  <c:v>0.71937280176873419</c:v>
                </c:pt>
              </c:numCache>
            </c:numRef>
          </c:val>
          <c:extLst>
            <c:ext xmlns:c15="http://schemas.microsoft.com/office/drawing/2012/chart" uri="{02D57815-91ED-43cb-92C2-25804820EDAC}">
              <c15:datalabelsRange>
                <c15:f>'[Riepilogo Contrattazione.xlsx]grafici'!$N$73:$N$77</c15:f>
                <c15:dlblRangeCache>
                  <c:ptCount val="5"/>
                  <c:pt idx="0">
                    <c:v>4,1%   (227 mila)</c:v>
                  </c:pt>
                  <c:pt idx="1">
                    <c:v>7,4%   (405 mila)</c:v>
                  </c:pt>
                  <c:pt idx="2">
                    <c:v>5,3%   (291 mila)</c:v>
                  </c:pt>
                  <c:pt idx="3">
                    <c:v>11,2%   (615 mila)</c:v>
                  </c:pt>
                  <c:pt idx="4">
                    <c:v>71,9%   (3,9 mln)</c:v>
                  </c:pt>
                </c15:dlblRangeCache>
              </c15:datalabelsRange>
            </c:ext>
            <c:ext xmlns:c16="http://schemas.microsoft.com/office/drawing/2014/chart" uri="{C3380CC4-5D6E-409C-BE32-E72D297353CC}">
              <c16:uniqueId val="{0000000A-8E27-4977-9BF5-2F35F4EB9DA6}"/>
            </c:ext>
          </c:extLst>
        </c:ser>
        <c:dLbls>
          <c:showLegendKey val="0"/>
          <c:showVal val="0"/>
          <c:showCatName val="0"/>
          <c:showSerName val="0"/>
          <c:showPercent val="0"/>
          <c:showBubbleSize val="0"/>
        </c:dLbls>
        <c:gapWidth val="100"/>
        <c:axId val="724191120"/>
        <c:axId val="636757360"/>
      </c:barChart>
      <c:valAx>
        <c:axId val="636757360"/>
        <c:scaling>
          <c:orientation val="minMax"/>
          <c:max val="1"/>
          <c:min val="0"/>
        </c:scaling>
        <c:delete val="0"/>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0" spcFirstLastPara="1" vertOverflow="ellipsis" vert="horz" wrap="square" anchor="ctr" anchorCtr="1"/>
              <a:lstStyle/>
              <a:p>
                <a:pPr>
                  <a:defRPr sz="1200" b="0" i="1" u="none" strike="noStrike" kern="1200" baseline="0">
                    <a:solidFill>
                      <a:schemeClr val="bg2">
                        <a:lumMod val="25000"/>
                      </a:schemeClr>
                    </a:solidFill>
                    <a:latin typeface="Arial" panose="020B0604020202020204" pitchFamily="34" charset="0"/>
                    <a:ea typeface="+mn-ea"/>
                    <a:cs typeface="Arial" panose="020B0604020202020204" pitchFamily="34" charset="0"/>
                  </a:defRPr>
                </a:pPr>
                <a:r>
                  <a:rPr lang="it-IT" sz="1200" i="1">
                    <a:solidFill>
                      <a:schemeClr val="bg2">
                        <a:lumMod val="25000"/>
                      </a:schemeClr>
                    </a:solidFill>
                  </a:rPr>
                  <a:t>in % sul totale addetti</a:t>
                </a:r>
              </a:p>
            </c:rich>
          </c:tx>
          <c:layout>
            <c:manualLayout>
              <c:xMode val="edge"/>
              <c:yMode val="edge"/>
              <c:x val="0.46739646797543971"/>
              <c:y val="0.93796077137878331"/>
            </c:manualLayout>
          </c:layout>
          <c:overlay val="0"/>
          <c:spPr>
            <a:noFill/>
            <a:ln>
              <a:noFill/>
            </a:ln>
            <a:effectLst/>
          </c:spPr>
          <c:txPr>
            <a:bodyPr rot="0" spcFirstLastPara="1" vertOverflow="ellipsis" vert="horz" wrap="square" anchor="ctr" anchorCtr="1"/>
            <a:lstStyle/>
            <a:p>
              <a:pPr>
                <a:defRPr sz="1200" b="0" i="1" u="none" strike="noStrike" kern="1200" baseline="0">
                  <a:solidFill>
                    <a:schemeClr val="bg2">
                      <a:lumMod val="25000"/>
                    </a:schemeClr>
                  </a:solidFill>
                  <a:latin typeface="Arial" panose="020B0604020202020204" pitchFamily="34" charset="0"/>
                  <a:ea typeface="+mn-ea"/>
                  <a:cs typeface="Arial" panose="020B0604020202020204" pitchFamily="34" charset="0"/>
                </a:defRPr>
              </a:pPr>
              <a:endParaRPr lang="it-IT"/>
            </a:p>
          </c:txPr>
        </c:title>
        <c:numFmt formatCode="0%" sourceLinked="0"/>
        <c:majorTickMark val="out"/>
        <c:minorTickMark val="none"/>
        <c:tickLblPos val="nextTo"/>
        <c:spPr>
          <a:noFill/>
          <a:ln>
            <a:solidFill>
              <a:schemeClr val="bg1">
                <a:lumMod val="50000"/>
              </a:schemeClr>
            </a:solidFill>
          </a:ln>
          <a:effectLst/>
        </c:spPr>
        <c:txPr>
          <a:bodyPr rot="-60000000" spcFirstLastPara="1" vertOverflow="ellipsis" vert="horz" wrap="square" anchor="ctr" anchorCtr="1"/>
          <a:lstStyle/>
          <a:p>
            <a:pPr>
              <a:defRPr sz="1400" b="0" i="1" u="none" strike="noStrike" kern="1200" baseline="0">
                <a:solidFill>
                  <a:schemeClr val="bg2">
                    <a:lumMod val="25000"/>
                  </a:schemeClr>
                </a:solidFill>
                <a:latin typeface="Arial" panose="020B0604020202020204" pitchFamily="34" charset="0"/>
                <a:ea typeface="+mn-ea"/>
                <a:cs typeface="Arial" panose="020B0604020202020204" pitchFamily="34" charset="0"/>
              </a:defRPr>
            </a:pPr>
            <a:endParaRPr lang="it-IT"/>
          </a:p>
        </c:txPr>
        <c:crossAx val="724191120"/>
        <c:crosses val="autoZero"/>
        <c:crossBetween val="between"/>
      </c:valAx>
      <c:catAx>
        <c:axId val="7241911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w="9525" cap="flat" cmpd="sng" algn="ctr">
            <a:solidFill>
              <a:schemeClr val="bg1">
                <a:lumMod val="50000"/>
              </a:schemeClr>
            </a:solidFill>
            <a:round/>
          </a:ln>
          <a:effectLst/>
        </c:spPr>
        <c:txPr>
          <a:bodyPr rot="-60000000" spcFirstLastPara="1" vertOverflow="ellipsis" vert="horz" wrap="square" anchor="ctr" anchorCtr="1"/>
          <a:lstStyle/>
          <a:p>
            <a:pPr>
              <a:defRPr sz="1200" b="0" i="0" u="none" strike="noStrike" kern="1200" baseline="0">
                <a:solidFill>
                  <a:schemeClr val="bg2">
                    <a:lumMod val="25000"/>
                  </a:schemeClr>
                </a:solidFill>
                <a:latin typeface="Arial" panose="020B0604020202020204" pitchFamily="34" charset="0"/>
                <a:ea typeface="+mn-ea"/>
                <a:cs typeface="Arial" panose="020B0604020202020204" pitchFamily="34" charset="0"/>
              </a:defRPr>
            </a:pPr>
            <a:endParaRPr lang="it-IT"/>
          </a:p>
        </c:txPr>
        <c:crossAx val="636757360"/>
        <c:crosses val="autoZero"/>
        <c:auto val="1"/>
        <c:lblAlgn val="ctr"/>
        <c:lblOffset val="100"/>
        <c:noMultiLvlLbl val="0"/>
      </c:catAx>
      <c:spPr>
        <a:noFill/>
        <a:ln>
          <a:solidFill>
            <a:schemeClr val="bg1">
              <a:lumMod val="50000"/>
            </a:schemeClr>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rgbClr val="FFFFFF">
        <a:alpha val="50196"/>
      </a:srgbClr>
    </a:solidFill>
    <a:ln w="9525" cap="flat" cmpd="sng" algn="ctr">
      <a:noFill/>
      <a:round/>
    </a:ln>
    <a:effectLst/>
  </c:spPr>
  <c:txPr>
    <a:bodyPr/>
    <a:lstStyle/>
    <a:p>
      <a:pPr>
        <a:defRPr>
          <a:solidFill>
            <a:srgbClr val="3B3838"/>
          </a:solidFill>
          <a:latin typeface="Arial" panose="020B0604020202020204" pitchFamily="34" charset="0"/>
          <a:cs typeface="Arial" panose="020B0604020202020204" pitchFamily="34" charset="0"/>
        </a:defRPr>
      </a:pPr>
      <a:endParaRPr lang="it-IT"/>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bg2">
                    <a:lumMod val="25000"/>
                  </a:schemeClr>
                </a:solidFill>
                <a:latin typeface="Arial" panose="020B0604020202020204" pitchFamily="34" charset="0"/>
                <a:ea typeface="+mn-ea"/>
                <a:cs typeface="Arial" panose="020B0604020202020204" pitchFamily="34" charset="0"/>
              </a:defRPr>
            </a:pPr>
            <a:r>
              <a:rPr lang="it-IT" sz="1600" b="1" dirty="0">
                <a:solidFill>
                  <a:schemeClr val="bg2">
                    <a:lumMod val="25000"/>
                  </a:schemeClr>
                </a:solidFill>
              </a:rPr>
              <a:t>Dipendenti in attesa di rinnovo </a:t>
            </a:r>
            <a:r>
              <a:rPr lang="it-IT" sz="1600" dirty="0">
                <a:solidFill>
                  <a:schemeClr val="bg2">
                    <a:lumMod val="25000"/>
                  </a:schemeClr>
                </a:solidFill>
              </a:rPr>
              <a:t>(in % sul totale dei dipendenti), per settore</a:t>
            </a:r>
          </a:p>
        </c:rich>
      </c:tx>
      <c:layout>
        <c:manualLayout>
          <c:xMode val="edge"/>
          <c:yMode val="edge"/>
          <c:x val="0.11583258879490541"/>
          <c:y val="0"/>
        </c:manualLayout>
      </c:layout>
      <c:overlay val="0"/>
      <c:spPr>
        <a:noFill/>
        <a:ln>
          <a:noFill/>
        </a:ln>
        <a:effectLst/>
      </c:spPr>
      <c:txPr>
        <a:bodyPr rot="0" spcFirstLastPara="1" vertOverflow="ellipsis" vert="horz" wrap="square" anchor="ctr" anchorCtr="1"/>
        <a:lstStyle/>
        <a:p>
          <a:pPr>
            <a:defRPr sz="1600" b="0" i="0" u="none" strike="noStrike" kern="1200" spc="0" baseline="0">
              <a:solidFill>
                <a:schemeClr val="bg2">
                  <a:lumMod val="25000"/>
                </a:schemeClr>
              </a:solidFill>
              <a:latin typeface="Arial" panose="020B0604020202020204" pitchFamily="34" charset="0"/>
              <a:ea typeface="+mn-ea"/>
              <a:cs typeface="Arial" panose="020B0604020202020204" pitchFamily="34" charset="0"/>
            </a:defRPr>
          </a:pPr>
          <a:endParaRPr lang="it-IT"/>
        </a:p>
      </c:txPr>
    </c:title>
    <c:autoTitleDeleted val="0"/>
    <c:plotArea>
      <c:layout>
        <c:manualLayout>
          <c:layoutTarget val="inner"/>
          <c:xMode val="edge"/>
          <c:yMode val="edge"/>
          <c:x val="0.10210569384023178"/>
          <c:y val="0.11614857486848816"/>
          <c:w val="0.67410793163049743"/>
          <c:h val="0.48960120537096885"/>
        </c:manualLayout>
      </c:layout>
      <c:lineChart>
        <c:grouping val="standard"/>
        <c:varyColors val="0"/>
        <c:ser>
          <c:idx val="0"/>
          <c:order val="0"/>
          <c:tx>
            <c:strRef>
              <c:f>'[Istat - indagine retribuzioni contrattuali.xlsx]elab'!$D$1</c:f>
              <c:strCache>
                <c:ptCount val="1"/>
                <c:pt idx="0">
                  <c:v>Industria</c:v>
                </c:pt>
              </c:strCache>
            </c:strRef>
          </c:tx>
          <c:spPr>
            <a:ln w="34925" cap="rnd">
              <a:solidFill>
                <a:srgbClr val="1AA7EE"/>
              </a:solidFill>
              <a:round/>
            </a:ln>
            <a:effectLst/>
          </c:spPr>
          <c:marker>
            <c:symbol val="none"/>
          </c:marker>
          <c:dPt>
            <c:idx val="62"/>
            <c:marker>
              <c:symbol val="diamond"/>
              <c:size val="10"/>
              <c:spPr>
                <a:solidFill>
                  <a:srgbClr val="1AA7EE"/>
                </a:solidFill>
                <a:ln w="9525">
                  <a:noFill/>
                </a:ln>
                <a:effectLst/>
              </c:spPr>
            </c:marker>
            <c:bubble3D val="0"/>
            <c:extLst>
              <c:ext xmlns:c16="http://schemas.microsoft.com/office/drawing/2014/chart" uri="{C3380CC4-5D6E-409C-BE32-E72D297353CC}">
                <c16:uniqueId val="{00000005-42FB-4985-A359-C29E4CEA0241}"/>
              </c:ext>
            </c:extLst>
          </c:dPt>
          <c:dLbls>
            <c:dLbl>
              <c:idx val="62"/>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2FB-4985-A359-C29E4CEA0241}"/>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1AA7EE"/>
                    </a:solidFill>
                    <a:latin typeface="Arial" panose="020B0604020202020204" pitchFamily="34" charset="0"/>
                    <a:ea typeface="+mn-ea"/>
                    <a:cs typeface="Arial" panose="020B0604020202020204" pitchFamily="34" charset="0"/>
                  </a:defRPr>
                </a:pPr>
                <a:endParaRPr lang="it-IT"/>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'[Istat - indagine retribuzioni contrattuali.xlsx]elab'!$A$3:$B$65</c:f>
              <c:multiLvlStrCache>
                <c:ptCount val="63"/>
                <c:lvl>
                  <c:pt idx="0">
                    <c:v>gen</c:v>
                  </c:pt>
                  <c:pt idx="1">
                    <c:v>feb</c:v>
                  </c:pt>
                  <c:pt idx="2">
                    <c:v>mar</c:v>
                  </c:pt>
                  <c:pt idx="3">
                    <c:v>apr</c:v>
                  </c:pt>
                  <c:pt idx="4">
                    <c:v>mag</c:v>
                  </c:pt>
                  <c:pt idx="5">
                    <c:v>giu</c:v>
                  </c:pt>
                  <c:pt idx="6">
                    <c:v>lug</c:v>
                  </c:pt>
                  <c:pt idx="7">
                    <c:v>ago</c:v>
                  </c:pt>
                  <c:pt idx="8">
                    <c:v>set</c:v>
                  </c:pt>
                  <c:pt idx="9">
                    <c:v>ott</c:v>
                  </c:pt>
                  <c:pt idx="10">
                    <c:v>nov</c:v>
                  </c:pt>
                  <c:pt idx="11">
                    <c:v>dic</c:v>
                  </c:pt>
                  <c:pt idx="12">
                    <c:v>gen</c:v>
                  </c:pt>
                  <c:pt idx="13">
                    <c:v>feb</c:v>
                  </c:pt>
                  <c:pt idx="14">
                    <c:v>mar</c:v>
                  </c:pt>
                  <c:pt idx="15">
                    <c:v>apr</c:v>
                  </c:pt>
                  <c:pt idx="16">
                    <c:v>mag</c:v>
                  </c:pt>
                  <c:pt idx="17">
                    <c:v>giu</c:v>
                  </c:pt>
                  <c:pt idx="18">
                    <c:v>lug</c:v>
                  </c:pt>
                  <c:pt idx="19">
                    <c:v>ago</c:v>
                  </c:pt>
                  <c:pt idx="20">
                    <c:v>set</c:v>
                  </c:pt>
                  <c:pt idx="21">
                    <c:v>ott</c:v>
                  </c:pt>
                  <c:pt idx="22">
                    <c:v>nov</c:v>
                  </c:pt>
                  <c:pt idx="23">
                    <c:v>dic</c:v>
                  </c:pt>
                  <c:pt idx="24">
                    <c:v>gen</c:v>
                  </c:pt>
                  <c:pt idx="25">
                    <c:v>feb</c:v>
                  </c:pt>
                  <c:pt idx="26">
                    <c:v>mar</c:v>
                  </c:pt>
                  <c:pt idx="27">
                    <c:v>apr</c:v>
                  </c:pt>
                  <c:pt idx="28">
                    <c:v>mag</c:v>
                  </c:pt>
                  <c:pt idx="29">
                    <c:v>giu</c:v>
                  </c:pt>
                  <c:pt idx="30">
                    <c:v>lug</c:v>
                  </c:pt>
                  <c:pt idx="31">
                    <c:v>ago</c:v>
                  </c:pt>
                  <c:pt idx="32">
                    <c:v>set</c:v>
                  </c:pt>
                  <c:pt idx="33">
                    <c:v>ott</c:v>
                  </c:pt>
                  <c:pt idx="34">
                    <c:v>nov</c:v>
                  </c:pt>
                  <c:pt idx="35">
                    <c:v>dic</c:v>
                  </c:pt>
                  <c:pt idx="36">
                    <c:v>gen</c:v>
                  </c:pt>
                  <c:pt idx="37">
                    <c:v>feb</c:v>
                  </c:pt>
                  <c:pt idx="38">
                    <c:v>mar</c:v>
                  </c:pt>
                  <c:pt idx="39">
                    <c:v>apr</c:v>
                  </c:pt>
                  <c:pt idx="40">
                    <c:v>mag</c:v>
                  </c:pt>
                  <c:pt idx="41">
                    <c:v>giu</c:v>
                  </c:pt>
                  <c:pt idx="42">
                    <c:v>lug</c:v>
                  </c:pt>
                  <c:pt idx="43">
                    <c:v>ago</c:v>
                  </c:pt>
                  <c:pt idx="44">
                    <c:v>set</c:v>
                  </c:pt>
                  <c:pt idx="45">
                    <c:v>ott</c:v>
                  </c:pt>
                  <c:pt idx="46">
                    <c:v>nov</c:v>
                  </c:pt>
                  <c:pt idx="47">
                    <c:v>dic</c:v>
                  </c:pt>
                  <c:pt idx="48">
                    <c:v>gen</c:v>
                  </c:pt>
                  <c:pt idx="49">
                    <c:v>feb</c:v>
                  </c:pt>
                  <c:pt idx="50">
                    <c:v>mar</c:v>
                  </c:pt>
                  <c:pt idx="51">
                    <c:v>apr</c:v>
                  </c:pt>
                  <c:pt idx="52">
                    <c:v>mag</c:v>
                  </c:pt>
                  <c:pt idx="53">
                    <c:v>giu</c:v>
                  </c:pt>
                  <c:pt idx="54">
                    <c:v>lug</c:v>
                  </c:pt>
                  <c:pt idx="55">
                    <c:v>ago</c:v>
                  </c:pt>
                  <c:pt idx="56">
                    <c:v>set</c:v>
                  </c:pt>
                  <c:pt idx="57">
                    <c:v>ott</c:v>
                  </c:pt>
                  <c:pt idx="58">
                    <c:v>nov</c:v>
                  </c:pt>
                  <c:pt idx="59">
                    <c:v>dic</c:v>
                  </c:pt>
                  <c:pt idx="60">
                    <c:v>gen</c:v>
                  </c:pt>
                  <c:pt idx="61">
                    <c:v>feb</c:v>
                  </c:pt>
                  <c:pt idx="62">
                    <c:v>mar</c:v>
                  </c:pt>
                </c:lvl>
                <c:lvl>
                  <c:pt idx="0">
                    <c:v>2018</c:v>
                  </c:pt>
                  <c:pt idx="12">
                    <c:v>2019</c:v>
                  </c:pt>
                  <c:pt idx="24">
                    <c:v>2020</c:v>
                  </c:pt>
                  <c:pt idx="36">
                    <c:v>2021</c:v>
                  </c:pt>
                  <c:pt idx="48">
                    <c:v>2022</c:v>
                  </c:pt>
                  <c:pt idx="60">
                    <c:v>2023</c:v>
                  </c:pt>
                </c:lvl>
              </c:multiLvlStrCache>
            </c:multiLvlStrRef>
          </c:cat>
          <c:val>
            <c:numRef>
              <c:f>'[Istat - indagine retribuzioni contrattuali.xlsx]elab'!$D$3:$D$65</c:f>
              <c:numCache>
                <c:formatCode>0.0%</c:formatCode>
                <c:ptCount val="63"/>
                <c:pt idx="0">
                  <c:v>0.126</c:v>
                </c:pt>
                <c:pt idx="1">
                  <c:v>0.126</c:v>
                </c:pt>
                <c:pt idx="2">
                  <c:v>0.126</c:v>
                </c:pt>
                <c:pt idx="3">
                  <c:v>0.126</c:v>
                </c:pt>
                <c:pt idx="4">
                  <c:v>0.126</c:v>
                </c:pt>
                <c:pt idx="5">
                  <c:v>0.126</c:v>
                </c:pt>
                <c:pt idx="6">
                  <c:v>2.2000000000000002E-2</c:v>
                </c:pt>
                <c:pt idx="7">
                  <c:v>2.2000000000000002E-2</c:v>
                </c:pt>
                <c:pt idx="8">
                  <c:v>2.2000000000000002E-2</c:v>
                </c:pt>
                <c:pt idx="9">
                  <c:v>2.2000000000000002E-2</c:v>
                </c:pt>
                <c:pt idx="10">
                  <c:v>2.2000000000000002E-2</c:v>
                </c:pt>
                <c:pt idx="11">
                  <c:v>2.2000000000000002E-2</c:v>
                </c:pt>
                <c:pt idx="12">
                  <c:v>7.8E-2</c:v>
                </c:pt>
                <c:pt idx="13">
                  <c:v>7.8E-2</c:v>
                </c:pt>
                <c:pt idx="14">
                  <c:v>5.7999999999999996E-2</c:v>
                </c:pt>
                <c:pt idx="15">
                  <c:v>0.12</c:v>
                </c:pt>
                <c:pt idx="16">
                  <c:v>0.11699999999999999</c:v>
                </c:pt>
                <c:pt idx="17">
                  <c:v>0.11699999999999999</c:v>
                </c:pt>
                <c:pt idx="18">
                  <c:v>0.182</c:v>
                </c:pt>
                <c:pt idx="19">
                  <c:v>0.182</c:v>
                </c:pt>
                <c:pt idx="20">
                  <c:v>0.17699999999999999</c:v>
                </c:pt>
                <c:pt idx="21">
                  <c:v>0.14699999999999999</c:v>
                </c:pt>
                <c:pt idx="22">
                  <c:v>0.151</c:v>
                </c:pt>
                <c:pt idx="23">
                  <c:v>0.2</c:v>
                </c:pt>
                <c:pt idx="24">
                  <c:v>0.71599999999999997</c:v>
                </c:pt>
                <c:pt idx="25">
                  <c:v>0.71599999999999997</c:v>
                </c:pt>
                <c:pt idx="26">
                  <c:v>0.71599999999999997</c:v>
                </c:pt>
                <c:pt idx="27">
                  <c:v>0.77599999999999991</c:v>
                </c:pt>
                <c:pt idx="28">
                  <c:v>0.77599999999999991</c:v>
                </c:pt>
                <c:pt idx="29">
                  <c:v>0.77599999999999991</c:v>
                </c:pt>
                <c:pt idx="30">
                  <c:v>0.71599999999999997</c:v>
                </c:pt>
                <c:pt idx="31">
                  <c:v>0.70900000000000007</c:v>
                </c:pt>
                <c:pt idx="32">
                  <c:v>0.66799999999999993</c:v>
                </c:pt>
                <c:pt idx="33">
                  <c:v>0.73199999999999998</c:v>
                </c:pt>
                <c:pt idx="34">
                  <c:v>0.73199999999999998</c:v>
                </c:pt>
                <c:pt idx="35">
                  <c:v>0.73199999999999998</c:v>
                </c:pt>
                <c:pt idx="36">
                  <c:v>0.72499999999999998</c:v>
                </c:pt>
                <c:pt idx="37">
                  <c:v>0.72499999999999998</c:v>
                </c:pt>
                <c:pt idx="38">
                  <c:v>0.69799999999999995</c:v>
                </c:pt>
                <c:pt idx="39">
                  <c:v>0.21600000000000003</c:v>
                </c:pt>
                <c:pt idx="40">
                  <c:v>0.21600000000000003</c:v>
                </c:pt>
                <c:pt idx="41">
                  <c:v>0.20199999999999999</c:v>
                </c:pt>
                <c:pt idx="42">
                  <c:v>0.14099999999999999</c:v>
                </c:pt>
                <c:pt idx="43">
                  <c:v>0.14099999999999999</c:v>
                </c:pt>
                <c:pt idx="44">
                  <c:v>0.14099999999999999</c:v>
                </c:pt>
                <c:pt idx="45">
                  <c:v>0.128</c:v>
                </c:pt>
                <c:pt idx="46">
                  <c:v>0.128</c:v>
                </c:pt>
                <c:pt idx="47">
                  <c:v>0.128</c:v>
                </c:pt>
                <c:pt idx="48">
                  <c:v>0.16500000000000001</c:v>
                </c:pt>
                <c:pt idx="49">
                  <c:v>0.16500000000000001</c:v>
                </c:pt>
                <c:pt idx="50">
                  <c:v>5.7999999999999996E-2</c:v>
                </c:pt>
                <c:pt idx="51">
                  <c:v>7.0999999999999994E-2</c:v>
                </c:pt>
                <c:pt idx="52">
                  <c:v>7.0999999999999994E-2</c:v>
                </c:pt>
                <c:pt idx="53">
                  <c:v>4.7E-2</c:v>
                </c:pt>
                <c:pt idx="54">
                  <c:v>2.9000000000000001E-2</c:v>
                </c:pt>
                <c:pt idx="55">
                  <c:v>2.9000000000000001E-2</c:v>
                </c:pt>
                <c:pt idx="56">
                  <c:v>0.02</c:v>
                </c:pt>
                <c:pt idx="57">
                  <c:v>0.02</c:v>
                </c:pt>
                <c:pt idx="58">
                  <c:v>0</c:v>
                </c:pt>
                <c:pt idx="59">
                  <c:v>0</c:v>
                </c:pt>
                <c:pt idx="60">
                  <c:v>0.13</c:v>
                </c:pt>
                <c:pt idx="61">
                  <c:v>8.8999999999999996E-2</c:v>
                </c:pt>
                <c:pt idx="62">
                  <c:v>6.3E-2</c:v>
                </c:pt>
              </c:numCache>
            </c:numRef>
          </c:val>
          <c:smooth val="0"/>
          <c:extLst>
            <c:ext xmlns:c16="http://schemas.microsoft.com/office/drawing/2014/chart" uri="{C3380CC4-5D6E-409C-BE32-E72D297353CC}">
              <c16:uniqueId val="{00000000-42FB-4985-A359-C29E4CEA0241}"/>
            </c:ext>
          </c:extLst>
        </c:ser>
        <c:ser>
          <c:idx val="1"/>
          <c:order val="1"/>
          <c:tx>
            <c:strRef>
              <c:f>'[Istat - indagine retribuzioni contrattuali.xlsx]elab'!$E$1</c:f>
              <c:strCache>
                <c:ptCount val="1"/>
                <c:pt idx="0">
                  <c:v>Servizi</c:v>
                </c:pt>
              </c:strCache>
            </c:strRef>
          </c:tx>
          <c:spPr>
            <a:ln w="34925" cap="rnd">
              <a:solidFill>
                <a:srgbClr val="D93F3F"/>
              </a:solidFill>
              <a:round/>
            </a:ln>
            <a:effectLst/>
          </c:spPr>
          <c:marker>
            <c:symbol val="none"/>
          </c:marker>
          <c:dPt>
            <c:idx val="62"/>
            <c:marker>
              <c:symbol val="diamond"/>
              <c:size val="10"/>
              <c:spPr>
                <a:solidFill>
                  <a:srgbClr val="D93F3F"/>
                </a:solidFill>
                <a:ln w="9525">
                  <a:noFill/>
                </a:ln>
                <a:effectLst/>
              </c:spPr>
            </c:marker>
            <c:bubble3D val="0"/>
            <c:extLst>
              <c:ext xmlns:c16="http://schemas.microsoft.com/office/drawing/2014/chart" uri="{C3380CC4-5D6E-409C-BE32-E72D297353CC}">
                <c16:uniqueId val="{00000004-42FB-4985-A359-C29E4CEA0241}"/>
              </c:ext>
            </c:extLst>
          </c:dPt>
          <c:dLbls>
            <c:dLbl>
              <c:idx val="62"/>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2FB-4985-A359-C29E4CEA0241}"/>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D93F3F"/>
                    </a:solidFill>
                    <a:latin typeface="Arial" panose="020B0604020202020204" pitchFamily="34" charset="0"/>
                    <a:ea typeface="+mn-ea"/>
                    <a:cs typeface="Arial" panose="020B0604020202020204" pitchFamily="34" charset="0"/>
                  </a:defRPr>
                </a:pPr>
                <a:endParaRPr lang="it-IT"/>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'[Istat - indagine retribuzioni contrattuali.xlsx]elab'!$A$3:$B$65</c:f>
              <c:multiLvlStrCache>
                <c:ptCount val="63"/>
                <c:lvl>
                  <c:pt idx="0">
                    <c:v>gen</c:v>
                  </c:pt>
                  <c:pt idx="1">
                    <c:v>feb</c:v>
                  </c:pt>
                  <c:pt idx="2">
                    <c:v>mar</c:v>
                  </c:pt>
                  <c:pt idx="3">
                    <c:v>apr</c:v>
                  </c:pt>
                  <c:pt idx="4">
                    <c:v>mag</c:v>
                  </c:pt>
                  <c:pt idx="5">
                    <c:v>giu</c:v>
                  </c:pt>
                  <c:pt idx="6">
                    <c:v>lug</c:v>
                  </c:pt>
                  <c:pt idx="7">
                    <c:v>ago</c:v>
                  </c:pt>
                  <c:pt idx="8">
                    <c:v>set</c:v>
                  </c:pt>
                  <c:pt idx="9">
                    <c:v>ott</c:v>
                  </c:pt>
                  <c:pt idx="10">
                    <c:v>nov</c:v>
                  </c:pt>
                  <c:pt idx="11">
                    <c:v>dic</c:v>
                  </c:pt>
                  <c:pt idx="12">
                    <c:v>gen</c:v>
                  </c:pt>
                  <c:pt idx="13">
                    <c:v>feb</c:v>
                  </c:pt>
                  <c:pt idx="14">
                    <c:v>mar</c:v>
                  </c:pt>
                  <c:pt idx="15">
                    <c:v>apr</c:v>
                  </c:pt>
                  <c:pt idx="16">
                    <c:v>mag</c:v>
                  </c:pt>
                  <c:pt idx="17">
                    <c:v>giu</c:v>
                  </c:pt>
                  <c:pt idx="18">
                    <c:v>lug</c:v>
                  </c:pt>
                  <c:pt idx="19">
                    <c:v>ago</c:v>
                  </c:pt>
                  <c:pt idx="20">
                    <c:v>set</c:v>
                  </c:pt>
                  <c:pt idx="21">
                    <c:v>ott</c:v>
                  </c:pt>
                  <c:pt idx="22">
                    <c:v>nov</c:v>
                  </c:pt>
                  <c:pt idx="23">
                    <c:v>dic</c:v>
                  </c:pt>
                  <c:pt idx="24">
                    <c:v>gen</c:v>
                  </c:pt>
                  <c:pt idx="25">
                    <c:v>feb</c:v>
                  </c:pt>
                  <c:pt idx="26">
                    <c:v>mar</c:v>
                  </c:pt>
                  <c:pt idx="27">
                    <c:v>apr</c:v>
                  </c:pt>
                  <c:pt idx="28">
                    <c:v>mag</c:v>
                  </c:pt>
                  <c:pt idx="29">
                    <c:v>giu</c:v>
                  </c:pt>
                  <c:pt idx="30">
                    <c:v>lug</c:v>
                  </c:pt>
                  <c:pt idx="31">
                    <c:v>ago</c:v>
                  </c:pt>
                  <c:pt idx="32">
                    <c:v>set</c:v>
                  </c:pt>
                  <c:pt idx="33">
                    <c:v>ott</c:v>
                  </c:pt>
                  <c:pt idx="34">
                    <c:v>nov</c:v>
                  </c:pt>
                  <c:pt idx="35">
                    <c:v>dic</c:v>
                  </c:pt>
                  <c:pt idx="36">
                    <c:v>gen</c:v>
                  </c:pt>
                  <c:pt idx="37">
                    <c:v>feb</c:v>
                  </c:pt>
                  <c:pt idx="38">
                    <c:v>mar</c:v>
                  </c:pt>
                  <c:pt idx="39">
                    <c:v>apr</c:v>
                  </c:pt>
                  <c:pt idx="40">
                    <c:v>mag</c:v>
                  </c:pt>
                  <c:pt idx="41">
                    <c:v>giu</c:v>
                  </c:pt>
                  <c:pt idx="42">
                    <c:v>lug</c:v>
                  </c:pt>
                  <c:pt idx="43">
                    <c:v>ago</c:v>
                  </c:pt>
                  <c:pt idx="44">
                    <c:v>set</c:v>
                  </c:pt>
                  <c:pt idx="45">
                    <c:v>ott</c:v>
                  </c:pt>
                  <c:pt idx="46">
                    <c:v>nov</c:v>
                  </c:pt>
                  <c:pt idx="47">
                    <c:v>dic</c:v>
                  </c:pt>
                  <c:pt idx="48">
                    <c:v>gen</c:v>
                  </c:pt>
                  <c:pt idx="49">
                    <c:v>feb</c:v>
                  </c:pt>
                  <c:pt idx="50">
                    <c:v>mar</c:v>
                  </c:pt>
                  <c:pt idx="51">
                    <c:v>apr</c:v>
                  </c:pt>
                  <c:pt idx="52">
                    <c:v>mag</c:v>
                  </c:pt>
                  <c:pt idx="53">
                    <c:v>giu</c:v>
                  </c:pt>
                  <c:pt idx="54">
                    <c:v>lug</c:v>
                  </c:pt>
                  <c:pt idx="55">
                    <c:v>ago</c:v>
                  </c:pt>
                  <c:pt idx="56">
                    <c:v>set</c:v>
                  </c:pt>
                  <c:pt idx="57">
                    <c:v>ott</c:v>
                  </c:pt>
                  <c:pt idx="58">
                    <c:v>nov</c:v>
                  </c:pt>
                  <c:pt idx="59">
                    <c:v>dic</c:v>
                  </c:pt>
                  <c:pt idx="60">
                    <c:v>gen</c:v>
                  </c:pt>
                  <c:pt idx="61">
                    <c:v>feb</c:v>
                  </c:pt>
                  <c:pt idx="62">
                    <c:v>mar</c:v>
                  </c:pt>
                </c:lvl>
                <c:lvl>
                  <c:pt idx="0">
                    <c:v>2018</c:v>
                  </c:pt>
                  <c:pt idx="12">
                    <c:v>2019</c:v>
                  </c:pt>
                  <c:pt idx="24">
                    <c:v>2020</c:v>
                  </c:pt>
                  <c:pt idx="36">
                    <c:v>2021</c:v>
                  </c:pt>
                  <c:pt idx="48">
                    <c:v>2022</c:v>
                  </c:pt>
                  <c:pt idx="60">
                    <c:v>2023</c:v>
                  </c:pt>
                </c:lvl>
              </c:multiLvlStrCache>
            </c:multiLvlStrRef>
          </c:cat>
          <c:val>
            <c:numRef>
              <c:f>'[Istat - indagine retribuzioni contrattuali.xlsx]elab'!$E$3:$E$65</c:f>
              <c:numCache>
                <c:formatCode>0.0%</c:formatCode>
                <c:ptCount val="63"/>
                <c:pt idx="0">
                  <c:v>0.253</c:v>
                </c:pt>
                <c:pt idx="1">
                  <c:v>0.157</c:v>
                </c:pt>
                <c:pt idx="2">
                  <c:v>0.155</c:v>
                </c:pt>
                <c:pt idx="3">
                  <c:v>0.19600000000000001</c:v>
                </c:pt>
                <c:pt idx="4">
                  <c:v>0.19600000000000001</c:v>
                </c:pt>
                <c:pt idx="5">
                  <c:v>0.19600000000000001</c:v>
                </c:pt>
                <c:pt idx="6">
                  <c:v>0.218</c:v>
                </c:pt>
                <c:pt idx="7">
                  <c:v>0.59599999999999997</c:v>
                </c:pt>
                <c:pt idx="8">
                  <c:v>0.59599999999999997</c:v>
                </c:pt>
                <c:pt idx="9">
                  <c:v>0.59599999999999997</c:v>
                </c:pt>
                <c:pt idx="10">
                  <c:v>0.59599999999999997</c:v>
                </c:pt>
                <c:pt idx="11">
                  <c:v>0.59599999999999997</c:v>
                </c:pt>
                <c:pt idx="12">
                  <c:v>0.67700000000000005</c:v>
                </c:pt>
                <c:pt idx="13">
                  <c:v>0.67700000000000005</c:v>
                </c:pt>
                <c:pt idx="14">
                  <c:v>0.67700000000000005</c:v>
                </c:pt>
                <c:pt idx="15">
                  <c:v>0.68099999999999994</c:v>
                </c:pt>
                <c:pt idx="16">
                  <c:v>0.30299999999999999</c:v>
                </c:pt>
                <c:pt idx="17">
                  <c:v>0.373</c:v>
                </c:pt>
                <c:pt idx="18">
                  <c:v>0.373</c:v>
                </c:pt>
                <c:pt idx="19">
                  <c:v>0.373</c:v>
                </c:pt>
                <c:pt idx="20">
                  <c:v>0.373</c:v>
                </c:pt>
                <c:pt idx="21">
                  <c:v>0.373</c:v>
                </c:pt>
                <c:pt idx="22">
                  <c:v>0.36799999999999999</c:v>
                </c:pt>
                <c:pt idx="23">
                  <c:v>0.36799999999999999</c:v>
                </c:pt>
                <c:pt idx="24">
                  <c:v>0.88500000000000001</c:v>
                </c:pt>
                <c:pt idx="25">
                  <c:v>0.88500000000000001</c:v>
                </c:pt>
                <c:pt idx="26">
                  <c:v>0.81599999999999995</c:v>
                </c:pt>
                <c:pt idx="27">
                  <c:v>0.81599999999999995</c:v>
                </c:pt>
                <c:pt idx="28">
                  <c:v>0.81599999999999995</c:v>
                </c:pt>
                <c:pt idx="29">
                  <c:v>0.81599999999999995</c:v>
                </c:pt>
                <c:pt idx="30">
                  <c:v>0.81599999999999995</c:v>
                </c:pt>
                <c:pt idx="31">
                  <c:v>0.81599999999999995</c:v>
                </c:pt>
                <c:pt idx="32">
                  <c:v>0.81599999999999995</c:v>
                </c:pt>
                <c:pt idx="33">
                  <c:v>0.81599999999999995</c:v>
                </c:pt>
                <c:pt idx="34">
                  <c:v>0.81599999999999995</c:v>
                </c:pt>
                <c:pt idx="35">
                  <c:v>0.81599999999999995</c:v>
                </c:pt>
                <c:pt idx="36">
                  <c:v>0.79299999999999993</c:v>
                </c:pt>
                <c:pt idx="37">
                  <c:v>0.78700000000000003</c:v>
                </c:pt>
                <c:pt idx="38">
                  <c:v>0.78500000000000003</c:v>
                </c:pt>
                <c:pt idx="39">
                  <c:v>0.78500000000000003</c:v>
                </c:pt>
                <c:pt idx="40">
                  <c:v>0.78500000000000003</c:v>
                </c:pt>
                <c:pt idx="41">
                  <c:v>0.71</c:v>
                </c:pt>
                <c:pt idx="42">
                  <c:v>0.629</c:v>
                </c:pt>
                <c:pt idx="43">
                  <c:v>0.629</c:v>
                </c:pt>
                <c:pt idx="44">
                  <c:v>0.622</c:v>
                </c:pt>
                <c:pt idx="45">
                  <c:v>0.61299999999999999</c:v>
                </c:pt>
                <c:pt idx="46">
                  <c:v>0.61299999999999999</c:v>
                </c:pt>
                <c:pt idx="47">
                  <c:v>0.61299999999999999</c:v>
                </c:pt>
                <c:pt idx="48">
                  <c:v>0.71200000000000008</c:v>
                </c:pt>
                <c:pt idx="49">
                  <c:v>0.70400000000000007</c:v>
                </c:pt>
                <c:pt idx="50">
                  <c:v>0.68900000000000006</c:v>
                </c:pt>
                <c:pt idx="51">
                  <c:v>0.68900000000000006</c:v>
                </c:pt>
                <c:pt idx="52">
                  <c:v>0.68900000000000006</c:v>
                </c:pt>
                <c:pt idx="53">
                  <c:v>0.66700000000000004</c:v>
                </c:pt>
                <c:pt idx="54">
                  <c:v>0.66700000000000004</c:v>
                </c:pt>
                <c:pt idx="55">
                  <c:v>0.66700000000000004</c:v>
                </c:pt>
                <c:pt idx="56">
                  <c:v>0.66700000000000004</c:v>
                </c:pt>
                <c:pt idx="57">
                  <c:v>0.66700000000000004</c:v>
                </c:pt>
                <c:pt idx="58">
                  <c:v>0.66700000000000004</c:v>
                </c:pt>
                <c:pt idx="59">
                  <c:v>0.65800000000000003</c:v>
                </c:pt>
                <c:pt idx="60">
                  <c:v>0.75700000000000001</c:v>
                </c:pt>
                <c:pt idx="61">
                  <c:v>0.75700000000000001</c:v>
                </c:pt>
                <c:pt idx="62">
                  <c:v>0.753</c:v>
                </c:pt>
              </c:numCache>
            </c:numRef>
          </c:val>
          <c:smooth val="0"/>
          <c:extLst>
            <c:ext xmlns:c16="http://schemas.microsoft.com/office/drawing/2014/chart" uri="{C3380CC4-5D6E-409C-BE32-E72D297353CC}">
              <c16:uniqueId val="{00000001-42FB-4985-A359-C29E4CEA0241}"/>
            </c:ext>
          </c:extLst>
        </c:ser>
        <c:ser>
          <c:idx val="2"/>
          <c:order val="2"/>
          <c:tx>
            <c:strRef>
              <c:f>'[Istat - indagine retribuzioni contrattuali.xlsx]elab'!$G$1</c:f>
              <c:strCache>
                <c:ptCount val="1"/>
                <c:pt idx="0">
                  <c:v>Attività della P.A.</c:v>
                </c:pt>
              </c:strCache>
            </c:strRef>
          </c:tx>
          <c:spPr>
            <a:ln w="34925" cap="rnd">
              <a:solidFill>
                <a:srgbClr val="339966"/>
              </a:solidFill>
              <a:round/>
            </a:ln>
            <a:effectLst/>
          </c:spPr>
          <c:marker>
            <c:symbol val="none"/>
          </c:marker>
          <c:dPt>
            <c:idx val="62"/>
            <c:marker>
              <c:symbol val="diamond"/>
              <c:size val="9"/>
              <c:spPr>
                <a:solidFill>
                  <a:srgbClr val="339966"/>
                </a:solidFill>
                <a:ln w="9525">
                  <a:noFill/>
                </a:ln>
                <a:effectLst/>
              </c:spPr>
            </c:marker>
            <c:bubble3D val="0"/>
            <c:extLst>
              <c:ext xmlns:c16="http://schemas.microsoft.com/office/drawing/2014/chart" uri="{C3380CC4-5D6E-409C-BE32-E72D297353CC}">
                <c16:uniqueId val="{00000003-42FB-4985-A359-C29E4CEA0241}"/>
              </c:ext>
            </c:extLst>
          </c:dPt>
          <c:dLbls>
            <c:dLbl>
              <c:idx val="62"/>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2FB-4985-A359-C29E4CEA0241}"/>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339966"/>
                    </a:solidFill>
                    <a:latin typeface="Arial" panose="020B0604020202020204" pitchFamily="34" charset="0"/>
                    <a:ea typeface="+mn-ea"/>
                    <a:cs typeface="Arial" panose="020B0604020202020204" pitchFamily="34" charset="0"/>
                  </a:defRPr>
                </a:pPr>
                <a:endParaRPr lang="it-IT"/>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'[Istat - indagine retribuzioni contrattuali.xlsx]elab'!$A$3:$B$65</c:f>
              <c:multiLvlStrCache>
                <c:ptCount val="63"/>
                <c:lvl>
                  <c:pt idx="0">
                    <c:v>gen</c:v>
                  </c:pt>
                  <c:pt idx="1">
                    <c:v>feb</c:v>
                  </c:pt>
                  <c:pt idx="2">
                    <c:v>mar</c:v>
                  </c:pt>
                  <c:pt idx="3">
                    <c:v>apr</c:v>
                  </c:pt>
                  <c:pt idx="4">
                    <c:v>mag</c:v>
                  </c:pt>
                  <c:pt idx="5">
                    <c:v>giu</c:v>
                  </c:pt>
                  <c:pt idx="6">
                    <c:v>lug</c:v>
                  </c:pt>
                  <c:pt idx="7">
                    <c:v>ago</c:v>
                  </c:pt>
                  <c:pt idx="8">
                    <c:v>set</c:v>
                  </c:pt>
                  <c:pt idx="9">
                    <c:v>ott</c:v>
                  </c:pt>
                  <c:pt idx="10">
                    <c:v>nov</c:v>
                  </c:pt>
                  <c:pt idx="11">
                    <c:v>dic</c:v>
                  </c:pt>
                  <c:pt idx="12">
                    <c:v>gen</c:v>
                  </c:pt>
                  <c:pt idx="13">
                    <c:v>feb</c:v>
                  </c:pt>
                  <c:pt idx="14">
                    <c:v>mar</c:v>
                  </c:pt>
                  <c:pt idx="15">
                    <c:v>apr</c:v>
                  </c:pt>
                  <c:pt idx="16">
                    <c:v>mag</c:v>
                  </c:pt>
                  <c:pt idx="17">
                    <c:v>giu</c:v>
                  </c:pt>
                  <c:pt idx="18">
                    <c:v>lug</c:v>
                  </c:pt>
                  <c:pt idx="19">
                    <c:v>ago</c:v>
                  </c:pt>
                  <c:pt idx="20">
                    <c:v>set</c:v>
                  </c:pt>
                  <c:pt idx="21">
                    <c:v>ott</c:v>
                  </c:pt>
                  <c:pt idx="22">
                    <c:v>nov</c:v>
                  </c:pt>
                  <c:pt idx="23">
                    <c:v>dic</c:v>
                  </c:pt>
                  <c:pt idx="24">
                    <c:v>gen</c:v>
                  </c:pt>
                  <c:pt idx="25">
                    <c:v>feb</c:v>
                  </c:pt>
                  <c:pt idx="26">
                    <c:v>mar</c:v>
                  </c:pt>
                  <c:pt idx="27">
                    <c:v>apr</c:v>
                  </c:pt>
                  <c:pt idx="28">
                    <c:v>mag</c:v>
                  </c:pt>
                  <c:pt idx="29">
                    <c:v>giu</c:v>
                  </c:pt>
                  <c:pt idx="30">
                    <c:v>lug</c:v>
                  </c:pt>
                  <c:pt idx="31">
                    <c:v>ago</c:v>
                  </c:pt>
                  <c:pt idx="32">
                    <c:v>set</c:v>
                  </c:pt>
                  <c:pt idx="33">
                    <c:v>ott</c:v>
                  </c:pt>
                  <c:pt idx="34">
                    <c:v>nov</c:v>
                  </c:pt>
                  <c:pt idx="35">
                    <c:v>dic</c:v>
                  </c:pt>
                  <c:pt idx="36">
                    <c:v>gen</c:v>
                  </c:pt>
                  <c:pt idx="37">
                    <c:v>feb</c:v>
                  </c:pt>
                  <c:pt idx="38">
                    <c:v>mar</c:v>
                  </c:pt>
                  <c:pt idx="39">
                    <c:v>apr</c:v>
                  </c:pt>
                  <c:pt idx="40">
                    <c:v>mag</c:v>
                  </c:pt>
                  <c:pt idx="41">
                    <c:v>giu</c:v>
                  </c:pt>
                  <c:pt idx="42">
                    <c:v>lug</c:v>
                  </c:pt>
                  <c:pt idx="43">
                    <c:v>ago</c:v>
                  </c:pt>
                  <c:pt idx="44">
                    <c:v>set</c:v>
                  </c:pt>
                  <c:pt idx="45">
                    <c:v>ott</c:v>
                  </c:pt>
                  <c:pt idx="46">
                    <c:v>nov</c:v>
                  </c:pt>
                  <c:pt idx="47">
                    <c:v>dic</c:v>
                  </c:pt>
                  <c:pt idx="48">
                    <c:v>gen</c:v>
                  </c:pt>
                  <c:pt idx="49">
                    <c:v>feb</c:v>
                  </c:pt>
                  <c:pt idx="50">
                    <c:v>mar</c:v>
                  </c:pt>
                  <c:pt idx="51">
                    <c:v>apr</c:v>
                  </c:pt>
                  <c:pt idx="52">
                    <c:v>mag</c:v>
                  </c:pt>
                  <c:pt idx="53">
                    <c:v>giu</c:v>
                  </c:pt>
                  <c:pt idx="54">
                    <c:v>lug</c:v>
                  </c:pt>
                  <c:pt idx="55">
                    <c:v>ago</c:v>
                  </c:pt>
                  <c:pt idx="56">
                    <c:v>set</c:v>
                  </c:pt>
                  <c:pt idx="57">
                    <c:v>ott</c:v>
                  </c:pt>
                  <c:pt idx="58">
                    <c:v>nov</c:v>
                  </c:pt>
                  <c:pt idx="59">
                    <c:v>dic</c:v>
                  </c:pt>
                  <c:pt idx="60">
                    <c:v>gen</c:v>
                  </c:pt>
                  <c:pt idx="61">
                    <c:v>feb</c:v>
                  </c:pt>
                  <c:pt idx="62">
                    <c:v>mar</c:v>
                  </c:pt>
                </c:lvl>
                <c:lvl>
                  <c:pt idx="0">
                    <c:v>2018</c:v>
                  </c:pt>
                  <c:pt idx="12">
                    <c:v>2019</c:v>
                  </c:pt>
                  <c:pt idx="24">
                    <c:v>2020</c:v>
                  </c:pt>
                  <c:pt idx="36">
                    <c:v>2021</c:v>
                  </c:pt>
                  <c:pt idx="48">
                    <c:v>2022</c:v>
                  </c:pt>
                  <c:pt idx="60">
                    <c:v>2023</c:v>
                  </c:pt>
                </c:lvl>
              </c:multiLvlStrCache>
            </c:multiLvlStrRef>
          </c:cat>
          <c:val>
            <c:numRef>
              <c:f>'[Istat - indagine retribuzioni contrattuali.xlsx]elab'!$G$3:$G$65</c:f>
              <c:numCache>
                <c:formatCode>0.0%</c:formatCode>
                <c:ptCount val="63"/>
                <c:pt idx="0">
                  <c:v>1</c:v>
                </c:pt>
                <c:pt idx="1">
                  <c:v>0.91700000000000004</c:v>
                </c:pt>
                <c:pt idx="2">
                  <c:v>0.91700000000000004</c:v>
                </c:pt>
                <c:pt idx="3">
                  <c:v>0.51100000000000001</c:v>
                </c:pt>
                <c:pt idx="4">
                  <c:v>1E-3</c:v>
                </c:pt>
                <c:pt idx="5">
                  <c:v>1E-3</c:v>
                </c:pt>
                <c:pt idx="6">
                  <c:v>1E-3</c:v>
                </c:pt>
                <c:pt idx="7">
                  <c:v>1E-3</c:v>
                </c:pt>
                <c:pt idx="8">
                  <c:v>1E-3</c:v>
                </c:pt>
                <c:pt idx="9">
                  <c:v>1E-3</c:v>
                </c:pt>
                <c:pt idx="10">
                  <c:v>1E-3</c:v>
                </c:pt>
                <c:pt idx="11">
                  <c:v>1E-3</c:v>
                </c:pt>
                <c:pt idx="12">
                  <c:v>1</c:v>
                </c:pt>
                <c:pt idx="13">
                  <c:v>1</c:v>
                </c:pt>
                <c:pt idx="14">
                  <c:v>1</c:v>
                </c:pt>
                <c:pt idx="15">
                  <c:v>1</c:v>
                </c:pt>
                <c:pt idx="16">
                  <c:v>1</c:v>
                </c:pt>
                <c:pt idx="17">
                  <c:v>1</c:v>
                </c:pt>
                <c:pt idx="18">
                  <c:v>1</c:v>
                </c:pt>
                <c:pt idx="19">
                  <c:v>1</c:v>
                </c:pt>
                <c:pt idx="20">
                  <c:v>1</c:v>
                </c:pt>
                <c:pt idx="21">
                  <c:v>1</c:v>
                </c:pt>
                <c:pt idx="22">
                  <c:v>1</c:v>
                </c:pt>
                <c:pt idx="23">
                  <c:v>1</c:v>
                </c:pt>
                <c:pt idx="24">
                  <c:v>1</c:v>
                </c:pt>
                <c:pt idx="25">
                  <c:v>1</c:v>
                </c:pt>
                <c:pt idx="26">
                  <c:v>1</c:v>
                </c:pt>
                <c:pt idx="27">
                  <c:v>1</c:v>
                </c:pt>
                <c:pt idx="28">
                  <c:v>1</c:v>
                </c:pt>
                <c:pt idx="29">
                  <c:v>1</c:v>
                </c:pt>
                <c:pt idx="30">
                  <c:v>1</c:v>
                </c:pt>
                <c:pt idx="31">
                  <c:v>1</c:v>
                </c:pt>
                <c:pt idx="32">
                  <c:v>1</c:v>
                </c:pt>
                <c:pt idx="33">
                  <c:v>1</c:v>
                </c:pt>
                <c:pt idx="34">
                  <c:v>1</c:v>
                </c:pt>
                <c:pt idx="35">
                  <c:v>1</c:v>
                </c:pt>
                <c:pt idx="36">
                  <c:v>1</c:v>
                </c:pt>
                <c:pt idx="37">
                  <c:v>1</c:v>
                </c:pt>
                <c:pt idx="38">
                  <c:v>1</c:v>
                </c:pt>
                <c:pt idx="39">
                  <c:v>1</c:v>
                </c:pt>
                <c:pt idx="40">
                  <c:v>1</c:v>
                </c:pt>
                <c:pt idx="41">
                  <c:v>1</c:v>
                </c:pt>
                <c:pt idx="42">
                  <c:v>1</c:v>
                </c:pt>
                <c:pt idx="43">
                  <c:v>1</c:v>
                </c:pt>
                <c:pt idx="44">
                  <c:v>1</c:v>
                </c:pt>
                <c:pt idx="45">
                  <c:v>1</c:v>
                </c:pt>
                <c:pt idx="46">
                  <c:v>1</c:v>
                </c:pt>
                <c:pt idx="47">
                  <c:v>1</c:v>
                </c:pt>
                <c:pt idx="48">
                  <c:v>1</c:v>
                </c:pt>
                <c:pt idx="49">
                  <c:v>1</c:v>
                </c:pt>
                <c:pt idx="50">
                  <c:v>1</c:v>
                </c:pt>
                <c:pt idx="51">
                  <c:v>1</c:v>
                </c:pt>
                <c:pt idx="52">
                  <c:v>1</c:v>
                </c:pt>
                <c:pt idx="53">
                  <c:v>1</c:v>
                </c:pt>
                <c:pt idx="54">
                  <c:v>1</c:v>
                </c:pt>
                <c:pt idx="55">
                  <c:v>1</c:v>
                </c:pt>
                <c:pt idx="56">
                  <c:v>1</c:v>
                </c:pt>
                <c:pt idx="57">
                  <c:v>1</c:v>
                </c:pt>
                <c:pt idx="58">
                  <c:v>1</c:v>
                </c:pt>
                <c:pt idx="59">
                  <c:v>1</c:v>
                </c:pt>
                <c:pt idx="60">
                  <c:v>1</c:v>
                </c:pt>
                <c:pt idx="61">
                  <c:v>1</c:v>
                </c:pt>
                <c:pt idx="62">
                  <c:v>1</c:v>
                </c:pt>
              </c:numCache>
            </c:numRef>
          </c:val>
          <c:smooth val="0"/>
          <c:extLst>
            <c:ext xmlns:c16="http://schemas.microsoft.com/office/drawing/2014/chart" uri="{C3380CC4-5D6E-409C-BE32-E72D297353CC}">
              <c16:uniqueId val="{00000002-42FB-4985-A359-C29E4CEA0241}"/>
            </c:ext>
          </c:extLst>
        </c:ser>
        <c:dLbls>
          <c:showLegendKey val="0"/>
          <c:showVal val="0"/>
          <c:showCatName val="0"/>
          <c:showSerName val="0"/>
          <c:showPercent val="0"/>
          <c:showBubbleSize val="0"/>
        </c:dLbls>
        <c:smooth val="0"/>
        <c:axId val="352994287"/>
        <c:axId val="64710991"/>
      </c:lineChart>
      <c:catAx>
        <c:axId val="352994287"/>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bg1">
                <a:lumMod val="50000"/>
              </a:schemeClr>
            </a:solidFill>
            <a:round/>
          </a:ln>
          <a:effectLst/>
        </c:spPr>
        <c:txPr>
          <a:bodyPr rot="-60000000" spcFirstLastPara="1" vertOverflow="ellipsis" vert="horz" wrap="square" anchor="ctr" anchorCtr="1"/>
          <a:lstStyle/>
          <a:p>
            <a:pPr>
              <a:defRPr sz="1200" b="0" i="0" u="none" strike="noStrike" kern="1200" baseline="0">
                <a:solidFill>
                  <a:schemeClr val="bg2">
                    <a:lumMod val="25000"/>
                  </a:schemeClr>
                </a:solidFill>
                <a:latin typeface="Arial" panose="020B0604020202020204" pitchFamily="34" charset="0"/>
                <a:ea typeface="+mn-ea"/>
                <a:cs typeface="Arial" panose="020B0604020202020204" pitchFamily="34" charset="0"/>
              </a:defRPr>
            </a:pPr>
            <a:endParaRPr lang="it-IT"/>
          </a:p>
        </c:txPr>
        <c:crossAx val="64710991"/>
        <c:crosses val="autoZero"/>
        <c:auto val="1"/>
        <c:lblAlgn val="ctr"/>
        <c:lblOffset val="100"/>
        <c:noMultiLvlLbl val="0"/>
      </c:catAx>
      <c:valAx>
        <c:axId val="64710991"/>
        <c:scaling>
          <c:orientation val="minMax"/>
          <c:max val="1.01"/>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solidFill>
              <a:schemeClr val="bg1">
                <a:lumMod val="50000"/>
              </a:schemeClr>
            </a:solidFill>
          </a:ln>
          <a:effectLst/>
        </c:spPr>
        <c:txPr>
          <a:bodyPr rot="-60000000" spcFirstLastPara="1" vertOverflow="ellipsis" vert="horz" wrap="square" anchor="ctr" anchorCtr="1"/>
          <a:lstStyle/>
          <a:p>
            <a:pPr>
              <a:defRPr sz="1200" b="0" i="0" u="none" strike="noStrike" kern="1200" baseline="0">
                <a:solidFill>
                  <a:schemeClr val="bg2">
                    <a:lumMod val="25000"/>
                  </a:schemeClr>
                </a:solidFill>
                <a:latin typeface="Arial" panose="020B0604020202020204" pitchFamily="34" charset="0"/>
                <a:ea typeface="+mn-ea"/>
                <a:cs typeface="Arial" panose="020B0604020202020204" pitchFamily="34" charset="0"/>
              </a:defRPr>
            </a:pPr>
            <a:endParaRPr lang="it-IT"/>
          </a:p>
        </c:txPr>
        <c:crossAx val="352994287"/>
        <c:crosses val="autoZero"/>
        <c:crossBetween val="between"/>
      </c:valAx>
      <c:spPr>
        <a:noFill/>
        <a:ln>
          <a:noFill/>
        </a:ln>
        <a:effectLst/>
      </c:spPr>
    </c:plotArea>
    <c:legend>
      <c:legendPos val="r"/>
      <c:layout>
        <c:manualLayout>
          <c:xMode val="edge"/>
          <c:yMode val="edge"/>
          <c:x val="0.81842603184676144"/>
          <c:y val="0.34696823741096045"/>
          <c:w val="0.1813503004595263"/>
          <c:h val="0.14753045252711799"/>
        </c:manualLayout>
      </c:layout>
      <c:overlay val="0"/>
      <c:spPr>
        <a:noFill/>
        <a:ln>
          <a:noFill/>
        </a:ln>
        <a:effectLst/>
      </c:spPr>
      <c:txPr>
        <a:bodyPr rot="0" spcFirstLastPara="1" vertOverflow="ellipsis" vert="horz" wrap="square" anchor="ctr" anchorCtr="1"/>
        <a:lstStyle/>
        <a:p>
          <a:pPr>
            <a:defRPr sz="1300" b="0" i="0" u="none" strike="noStrike" kern="1200" baseline="0">
              <a:solidFill>
                <a:schemeClr val="bg2">
                  <a:lumMod val="25000"/>
                </a:schemeClr>
              </a:solidFill>
              <a:latin typeface="Arial" panose="020B0604020202020204" pitchFamily="34" charset="0"/>
              <a:ea typeface="+mn-ea"/>
              <a:cs typeface="Arial" panose="020B0604020202020204" pitchFamily="34" charset="0"/>
            </a:defRPr>
          </a:pPr>
          <a:endParaRPr lang="it-I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rgbClr val="FFFFFF">
        <a:alpha val="50196"/>
      </a:srgbClr>
    </a:solidFill>
    <a:ln>
      <a:noFill/>
    </a:ln>
    <a:effectLst/>
  </c:spPr>
  <c:txPr>
    <a:bodyPr/>
    <a:lstStyle/>
    <a:p>
      <a:pPr>
        <a:defRPr>
          <a:solidFill>
            <a:schemeClr val="bg2">
              <a:lumMod val="25000"/>
            </a:schemeClr>
          </a:solidFill>
          <a:latin typeface="Arial" panose="020B0604020202020204" pitchFamily="34" charset="0"/>
          <a:cs typeface="Arial" panose="020B0604020202020204" pitchFamily="34" charset="0"/>
        </a:defRPr>
      </a:pPr>
      <a:endParaRPr lang="it-IT"/>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3178279347830142E-2"/>
          <c:y val="0.15020149192568763"/>
          <c:w val="0.86271937882764649"/>
          <c:h val="0.34471821864599766"/>
        </c:manualLayout>
      </c:layout>
      <c:lineChart>
        <c:grouping val="standard"/>
        <c:varyColors val="0"/>
        <c:ser>
          <c:idx val="0"/>
          <c:order val="0"/>
          <c:tx>
            <c:strRef>
              <c:f>'I.Stat export'!$I$6</c:f>
              <c:strCache>
                <c:ptCount val="1"/>
                <c:pt idx="0">
                  <c:v>Retribuzioni contrattuali Industria</c:v>
                </c:pt>
              </c:strCache>
            </c:strRef>
          </c:tx>
          <c:spPr>
            <a:ln w="38100" cap="rnd">
              <a:solidFill>
                <a:srgbClr val="007D8E"/>
              </a:solidFill>
              <a:round/>
            </a:ln>
            <a:effectLst/>
          </c:spPr>
          <c:marker>
            <c:symbol val="none"/>
          </c:marker>
          <c:cat>
            <c:strRef>
              <c:f>'I.Stat export'!$A$7:$B$168</c:f>
              <c:strCache>
                <c:ptCount val="158"/>
                <c:pt idx="1">
                  <c:v>2010</c:v>
                </c:pt>
                <c:pt idx="13">
                  <c:v>2011</c:v>
                </c:pt>
                <c:pt idx="25">
                  <c:v>2012</c:v>
                </c:pt>
                <c:pt idx="37">
                  <c:v>2013</c:v>
                </c:pt>
                <c:pt idx="49">
                  <c:v>2014</c:v>
                </c:pt>
                <c:pt idx="61">
                  <c:v>2015</c:v>
                </c:pt>
                <c:pt idx="73">
                  <c:v>2016</c:v>
                </c:pt>
                <c:pt idx="85">
                  <c:v>2017</c:v>
                </c:pt>
                <c:pt idx="97">
                  <c:v>2018</c:v>
                </c:pt>
                <c:pt idx="109">
                  <c:v>2019</c:v>
                </c:pt>
                <c:pt idx="121">
                  <c:v>2020</c:v>
                </c:pt>
                <c:pt idx="133">
                  <c:v>2021</c:v>
                </c:pt>
                <c:pt idx="145">
                  <c:v>2022</c:v>
                </c:pt>
                <c:pt idx="157">
                  <c:v>2023</c:v>
                </c:pt>
              </c:strCache>
            </c:strRef>
          </c:cat>
          <c:val>
            <c:numRef>
              <c:f>'I.Stat export'!$I$7:$I$167</c:f>
              <c:numCache>
                <c:formatCode>General</c:formatCode>
                <c:ptCount val="161"/>
                <c:pt idx="0">
                  <c:v>100</c:v>
                </c:pt>
                <c:pt idx="1">
                  <c:v>101.02505694760822</c:v>
                </c:pt>
                <c:pt idx="2">
                  <c:v>101.02505694760822</c:v>
                </c:pt>
                <c:pt idx="3">
                  <c:v>101.02505694760822</c:v>
                </c:pt>
                <c:pt idx="4">
                  <c:v>101.59453302961276</c:v>
                </c:pt>
                <c:pt idx="5">
                  <c:v>101.70842824601367</c:v>
                </c:pt>
                <c:pt idx="6">
                  <c:v>101.8223234624146</c:v>
                </c:pt>
                <c:pt idx="7">
                  <c:v>101.8223234624146</c:v>
                </c:pt>
                <c:pt idx="8">
                  <c:v>101.8223234624146</c:v>
                </c:pt>
                <c:pt idx="9">
                  <c:v>101.8223234624146</c:v>
                </c:pt>
                <c:pt idx="10">
                  <c:v>101.8223234624146</c:v>
                </c:pt>
                <c:pt idx="11">
                  <c:v>101.8223234624146</c:v>
                </c:pt>
                <c:pt idx="12">
                  <c:v>101.8223234624146</c:v>
                </c:pt>
                <c:pt idx="13">
                  <c:v>103.75854214123007</c:v>
                </c:pt>
                <c:pt idx="14">
                  <c:v>103.75854214123007</c:v>
                </c:pt>
                <c:pt idx="15">
                  <c:v>103.87243735763099</c:v>
                </c:pt>
                <c:pt idx="16">
                  <c:v>104.10022779043283</c:v>
                </c:pt>
                <c:pt idx="17">
                  <c:v>104.21412300683373</c:v>
                </c:pt>
                <c:pt idx="18">
                  <c:v>104.21412300683373</c:v>
                </c:pt>
                <c:pt idx="19">
                  <c:v>104.32801822323464</c:v>
                </c:pt>
                <c:pt idx="20">
                  <c:v>104.32801822323464</c:v>
                </c:pt>
                <c:pt idx="21">
                  <c:v>104.32801822323464</c:v>
                </c:pt>
                <c:pt idx="22">
                  <c:v>104.32801822323464</c:v>
                </c:pt>
                <c:pt idx="23">
                  <c:v>104.32801822323464</c:v>
                </c:pt>
                <c:pt idx="24">
                  <c:v>104.32801822323464</c:v>
                </c:pt>
                <c:pt idx="25">
                  <c:v>106.26423690205011</c:v>
                </c:pt>
                <c:pt idx="26">
                  <c:v>106.26423690205011</c:v>
                </c:pt>
                <c:pt idx="27">
                  <c:v>106.26423690205011</c:v>
                </c:pt>
                <c:pt idx="28">
                  <c:v>106.49202733485194</c:v>
                </c:pt>
                <c:pt idx="29">
                  <c:v>106.60592255125285</c:v>
                </c:pt>
                <c:pt idx="30">
                  <c:v>106.60592255125285</c:v>
                </c:pt>
                <c:pt idx="31">
                  <c:v>106.83371298405466</c:v>
                </c:pt>
                <c:pt idx="32">
                  <c:v>106.83371298405466</c:v>
                </c:pt>
                <c:pt idx="33">
                  <c:v>106.83371298405466</c:v>
                </c:pt>
                <c:pt idx="34">
                  <c:v>106.94760820045559</c:v>
                </c:pt>
                <c:pt idx="35">
                  <c:v>107.0615034168565</c:v>
                </c:pt>
                <c:pt idx="36">
                  <c:v>107.0615034168565</c:v>
                </c:pt>
                <c:pt idx="37">
                  <c:v>108.3143507972665</c:v>
                </c:pt>
                <c:pt idx="38">
                  <c:v>108.3143507972665</c:v>
                </c:pt>
                <c:pt idx="39">
                  <c:v>108.3143507972665</c:v>
                </c:pt>
                <c:pt idx="40">
                  <c:v>108.42824601366743</c:v>
                </c:pt>
                <c:pt idx="41">
                  <c:v>108.54214123006834</c:v>
                </c:pt>
                <c:pt idx="42">
                  <c:v>108.65603644646926</c:v>
                </c:pt>
                <c:pt idx="43">
                  <c:v>108.65603644646926</c:v>
                </c:pt>
                <c:pt idx="44">
                  <c:v>108.65603644646926</c:v>
                </c:pt>
                <c:pt idx="45">
                  <c:v>108.76993166287016</c:v>
                </c:pt>
                <c:pt idx="46">
                  <c:v>108.88382687927107</c:v>
                </c:pt>
                <c:pt idx="47">
                  <c:v>108.88382687927107</c:v>
                </c:pt>
                <c:pt idx="48">
                  <c:v>108.88382687927107</c:v>
                </c:pt>
                <c:pt idx="49">
                  <c:v>110.47835990888385</c:v>
                </c:pt>
                <c:pt idx="50">
                  <c:v>110.70615034168566</c:v>
                </c:pt>
                <c:pt idx="51">
                  <c:v>110.70615034168566</c:v>
                </c:pt>
                <c:pt idx="52">
                  <c:v>110.82004555808655</c:v>
                </c:pt>
                <c:pt idx="53">
                  <c:v>110.93394077448748</c:v>
                </c:pt>
                <c:pt idx="54">
                  <c:v>110.93394077448748</c:v>
                </c:pt>
                <c:pt idx="55">
                  <c:v>111.04783599088839</c:v>
                </c:pt>
                <c:pt idx="56">
                  <c:v>111.04783599088839</c:v>
                </c:pt>
                <c:pt idx="57">
                  <c:v>111.04783599088839</c:v>
                </c:pt>
                <c:pt idx="58">
                  <c:v>111.16173120728929</c:v>
                </c:pt>
                <c:pt idx="59">
                  <c:v>111.27562642369023</c:v>
                </c:pt>
                <c:pt idx="60">
                  <c:v>111.27562642369023</c:v>
                </c:pt>
                <c:pt idx="61">
                  <c:v>113.21184510250571</c:v>
                </c:pt>
                <c:pt idx="62">
                  <c:v>113.21184510250571</c:v>
                </c:pt>
                <c:pt idx="63">
                  <c:v>113.21184510250571</c:v>
                </c:pt>
                <c:pt idx="64">
                  <c:v>113.32574031890661</c:v>
                </c:pt>
                <c:pt idx="65">
                  <c:v>113.32574031890661</c:v>
                </c:pt>
                <c:pt idx="66">
                  <c:v>113.32574031890661</c:v>
                </c:pt>
                <c:pt idx="67">
                  <c:v>113.66742596810934</c:v>
                </c:pt>
                <c:pt idx="68">
                  <c:v>113.66742596810934</c:v>
                </c:pt>
                <c:pt idx="69">
                  <c:v>113.78132118451025</c:v>
                </c:pt>
                <c:pt idx="70">
                  <c:v>113.78132118451025</c:v>
                </c:pt>
                <c:pt idx="71">
                  <c:v>113.89521640091115</c:v>
                </c:pt>
                <c:pt idx="72">
                  <c:v>113.89521640091115</c:v>
                </c:pt>
                <c:pt idx="73">
                  <c:v>113.89521640091115</c:v>
                </c:pt>
                <c:pt idx="74">
                  <c:v>114.00911161731206</c:v>
                </c:pt>
                <c:pt idx="75">
                  <c:v>114.00911161731206</c:v>
                </c:pt>
                <c:pt idx="76">
                  <c:v>114.00911161731206</c:v>
                </c:pt>
                <c:pt idx="77">
                  <c:v>114.00911161731206</c:v>
                </c:pt>
                <c:pt idx="78">
                  <c:v>114.00911161731206</c:v>
                </c:pt>
                <c:pt idx="79">
                  <c:v>114.12300683371299</c:v>
                </c:pt>
                <c:pt idx="80">
                  <c:v>114.12300683371299</c:v>
                </c:pt>
                <c:pt idx="81">
                  <c:v>114.12300683371299</c:v>
                </c:pt>
                <c:pt idx="82">
                  <c:v>114.12300683371299</c:v>
                </c:pt>
                <c:pt idx="83">
                  <c:v>114.12300683371299</c:v>
                </c:pt>
                <c:pt idx="84">
                  <c:v>114.12300683371299</c:v>
                </c:pt>
                <c:pt idx="85">
                  <c:v>114.35079726651483</c:v>
                </c:pt>
                <c:pt idx="86">
                  <c:v>114.2369020501139</c:v>
                </c:pt>
                <c:pt idx="87">
                  <c:v>114.46469248291574</c:v>
                </c:pt>
                <c:pt idx="88">
                  <c:v>114.57858769931664</c:v>
                </c:pt>
                <c:pt idx="89">
                  <c:v>114.57858769931664</c:v>
                </c:pt>
                <c:pt idx="90">
                  <c:v>114.69248291571755</c:v>
                </c:pt>
                <c:pt idx="91">
                  <c:v>114.69248291571755</c:v>
                </c:pt>
                <c:pt idx="92">
                  <c:v>114.69248291571755</c:v>
                </c:pt>
                <c:pt idx="93">
                  <c:v>114.69248291571755</c:v>
                </c:pt>
                <c:pt idx="94">
                  <c:v>114.80637813211845</c:v>
                </c:pt>
                <c:pt idx="95">
                  <c:v>114.80637813211845</c:v>
                </c:pt>
                <c:pt idx="96">
                  <c:v>114.80637813211845</c:v>
                </c:pt>
                <c:pt idx="97">
                  <c:v>115.03416856492028</c:v>
                </c:pt>
                <c:pt idx="98">
                  <c:v>115.03416856492028</c:v>
                </c:pt>
                <c:pt idx="99">
                  <c:v>115.03416856492028</c:v>
                </c:pt>
                <c:pt idx="100">
                  <c:v>115.14806378132118</c:v>
                </c:pt>
                <c:pt idx="101">
                  <c:v>115.14806378132118</c:v>
                </c:pt>
                <c:pt idx="102">
                  <c:v>115.60364464692483</c:v>
                </c:pt>
                <c:pt idx="103">
                  <c:v>115.94533029612757</c:v>
                </c:pt>
                <c:pt idx="104">
                  <c:v>115.94533029612757</c:v>
                </c:pt>
                <c:pt idx="105">
                  <c:v>115.94533029612757</c:v>
                </c:pt>
                <c:pt idx="106">
                  <c:v>116.05922551252847</c:v>
                </c:pt>
                <c:pt idx="107">
                  <c:v>116.05922551252847</c:v>
                </c:pt>
                <c:pt idx="108">
                  <c:v>116.05922551252847</c:v>
                </c:pt>
                <c:pt idx="109">
                  <c:v>116.17312072892938</c:v>
                </c:pt>
                <c:pt idx="110">
                  <c:v>116.17312072892938</c:v>
                </c:pt>
                <c:pt idx="111">
                  <c:v>116.28701594533028</c:v>
                </c:pt>
                <c:pt idx="112">
                  <c:v>116.40091116173122</c:v>
                </c:pt>
                <c:pt idx="113">
                  <c:v>116.40091116173122</c:v>
                </c:pt>
                <c:pt idx="114">
                  <c:v>116.74259681093395</c:v>
                </c:pt>
                <c:pt idx="115">
                  <c:v>116.85649202733485</c:v>
                </c:pt>
                <c:pt idx="116">
                  <c:v>116.85649202733485</c:v>
                </c:pt>
                <c:pt idx="117">
                  <c:v>116.97038724373576</c:v>
                </c:pt>
                <c:pt idx="118">
                  <c:v>117.08428246013666</c:v>
                </c:pt>
                <c:pt idx="119">
                  <c:v>117.08428246013666</c:v>
                </c:pt>
                <c:pt idx="120">
                  <c:v>117.08428246013666</c:v>
                </c:pt>
                <c:pt idx="121">
                  <c:v>117.1981776765376</c:v>
                </c:pt>
                <c:pt idx="122">
                  <c:v>117.1981776765376</c:v>
                </c:pt>
                <c:pt idx="123">
                  <c:v>117.1981776765376</c:v>
                </c:pt>
                <c:pt idx="124">
                  <c:v>117.1981776765376</c:v>
                </c:pt>
                <c:pt idx="125">
                  <c:v>117.3120728929385</c:v>
                </c:pt>
                <c:pt idx="126">
                  <c:v>117.65375854214125</c:v>
                </c:pt>
                <c:pt idx="127">
                  <c:v>117.65375854214125</c:v>
                </c:pt>
                <c:pt idx="128">
                  <c:v>117.65375854214125</c:v>
                </c:pt>
                <c:pt idx="129">
                  <c:v>117.88154897494306</c:v>
                </c:pt>
                <c:pt idx="130">
                  <c:v>117.99544419134395</c:v>
                </c:pt>
                <c:pt idx="131">
                  <c:v>117.99544419134395</c:v>
                </c:pt>
                <c:pt idx="132">
                  <c:v>117.99544419134395</c:v>
                </c:pt>
                <c:pt idx="133">
                  <c:v>118.22323462414579</c:v>
                </c:pt>
                <c:pt idx="134">
                  <c:v>118.22323462414579</c:v>
                </c:pt>
                <c:pt idx="135">
                  <c:v>118.22323462414579</c:v>
                </c:pt>
                <c:pt idx="136">
                  <c:v>118.22323462414579</c:v>
                </c:pt>
                <c:pt idx="137">
                  <c:v>118.33712984054672</c:v>
                </c:pt>
                <c:pt idx="138">
                  <c:v>119.02050113895217</c:v>
                </c:pt>
                <c:pt idx="139">
                  <c:v>119.13439635535308</c:v>
                </c:pt>
                <c:pt idx="140">
                  <c:v>119.13439635535308</c:v>
                </c:pt>
                <c:pt idx="141">
                  <c:v>119.24829157175398</c:v>
                </c:pt>
                <c:pt idx="142">
                  <c:v>119.24829157175398</c:v>
                </c:pt>
                <c:pt idx="143">
                  <c:v>119.24829157175398</c:v>
                </c:pt>
                <c:pt idx="144">
                  <c:v>119.36218678815489</c:v>
                </c:pt>
                <c:pt idx="145">
                  <c:v>119.58997722095673</c:v>
                </c:pt>
                <c:pt idx="146">
                  <c:v>119.70387243735763</c:v>
                </c:pt>
                <c:pt idx="147">
                  <c:v>120.15945330296127</c:v>
                </c:pt>
                <c:pt idx="148">
                  <c:v>120.15945330296127</c:v>
                </c:pt>
                <c:pt idx="149">
                  <c:v>120.15945330296127</c:v>
                </c:pt>
                <c:pt idx="150">
                  <c:v>120.95671981776765</c:v>
                </c:pt>
                <c:pt idx="151">
                  <c:v>121.07061503416855</c:v>
                </c:pt>
                <c:pt idx="152">
                  <c:v>121.07061503416855</c:v>
                </c:pt>
                <c:pt idx="153">
                  <c:v>121.07061503416855</c:v>
                </c:pt>
                <c:pt idx="154">
                  <c:v>121.18451025056949</c:v>
                </c:pt>
                <c:pt idx="155">
                  <c:v>121.18451025056949</c:v>
                </c:pt>
                <c:pt idx="156">
                  <c:v>121.18451025056949</c:v>
                </c:pt>
                <c:pt idx="157">
                  <c:v>121.52619589977223</c:v>
                </c:pt>
                <c:pt idx="158">
                  <c:v>121.75398633257404</c:v>
                </c:pt>
                <c:pt idx="159">
                  <c:v>121.86788154897495</c:v>
                </c:pt>
                <c:pt idx="160">
                  <c:v>122.09567198177677</c:v>
                </c:pt>
              </c:numCache>
            </c:numRef>
          </c:val>
          <c:smooth val="0"/>
          <c:extLst>
            <c:ext xmlns:c16="http://schemas.microsoft.com/office/drawing/2014/chart" uri="{C3380CC4-5D6E-409C-BE32-E72D297353CC}">
              <c16:uniqueId val="{00000000-BFB1-4B25-A8CD-DA85204A82D7}"/>
            </c:ext>
          </c:extLst>
        </c:ser>
        <c:ser>
          <c:idx val="1"/>
          <c:order val="1"/>
          <c:tx>
            <c:strRef>
              <c:f>'I.Stat export'!$J$6</c:f>
              <c:strCache>
                <c:ptCount val="1"/>
                <c:pt idx="0">
                  <c:v>IPCA-NEI</c:v>
                </c:pt>
              </c:strCache>
            </c:strRef>
          </c:tx>
          <c:spPr>
            <a:ln w="38100" cap="rnd">
              <a:solidFill>
                <a:srgbClr val="FF3300"/>
              </a:solidFill>
              <a:prstDash val="sysDash"/>
              <a:round/>
            </a:ln>
            <a:effectLst/>
          </c:spPr>
          <c:marker>
            <c:symbol val="none"/>
          </c:marker>
          <c:cat>
            <c:strRef>
              <c:f>'I.Stat export'!$A$7:$B$168</c:f>
              <c:strCache>
                <c:ptCount val="158"/>
                <c:pt idx="1">
                  <c:v>2010</c:v>
                </c:pt>
                <c:pt idx="13">
                  <c:v>2011</c:v>
                </c:pt>
                <c:pt idx="25">
                  <c:v>2012</c:v>
                </c:pt>
                <c:pt idx="37">
                  <c:v>2013</c:v>
                </c:pt>
                <c:pt idx="49">
                  <c:v>2014</c:v>
                </c:pt>
                <c:pt idx="61">
                  <c:v>2015</c:v>
                </c:pt>
                <c:pt idx="73">
                  <c:v>2016</c:v>
                </c:pt>
                <c:pt idx="85">
                  <c:v>2017</c:v>
                </c:pt>
                <c:pt idx="97">
                  <c:v>2018</c:v>
                </c:pt>
                <c:pt idx="109">
                  <c:v>2019</c:v>
                </c:pt>
                <c:pt idx="121">
                  <c:v>2020</c:v>
                </c:pt>
                <c:pt idx="133">
                  <c:v>2021</c:v>
                </c:pt>
                <c:pt idx="145">
                  <c:v>2022</c:v>
                </c:pt>
                <c:pt idx="157">
                  <c:v>2023</c:v>
                </c:pt>
              </c:strCache>
            </c:strRef>
          </c:cat>
          <c:val>
            <c:numRef>
              <c:f>'I.Stat export'!$J$7:$J$167</c:f>
              <c:numCache>
                <c:formatCode>General</c:formatCode>
                <c:ptCount val="161"/>
                <c:pt idx="0">
                  <c:v>100</c:v>
                </c:pt>
                <c:pt idx="1">
                  <c:v>101.1</c:v>
                </c:pt>
                <c:pt idx="2">
                  <c:v>101.1</c:v>
                </c:pt>
                <c:pt idx="3">
                  <c:v>101.1</c:v>
                </c:pt>
                <c:pt idx="4">
                  <c:v>101.1</c:v>
                </c:pt>
                <c:pt idx="5">
                  <c:v>101.1</c:v>
                </c:pt>
                <c:pt idx="6">
                  <c:v>101.1</c:v>
                </c:pt>
                <c:pt idx="7">
                  <c:v>101.1</c:v>
                </c:pt>
                <c:pt idx="8">
                  <c:v>101.1</c:v>
                </c:pt>
                <c:pt idx="9">
                  <c:v>101.1</c:v>
                </c:pt>
                <c:pt idx="10">
                  <c:v>101.1</c:v>
                </c:pt>
                <c:pt idx="11">
                  <c:v>101.1</c:v>
                </c:pt>
                <c:pt idx="12">
                  <c:v>101.1</c:v>
                </c:pt>
                <c:pt idx="13">
                  <c:v>103.7286</c:v>
                </c:pt>
                <c:pt idx="14">
                  <c:v>103.7286</c:v>
                </c:pt>
                <c:pt idx="15">
                  <c:v>103.7286</c:v>
                </c:pt>
                <c:pt idx="16">
                  <c:v>103.7286</c:v>
                </c:pt>
                <c:pt idx="17">
                  <c:v>103.7286</c:v>
                </c:pt>
                <c:pt idx="18">
                  <c:v>103.7286</c:v>
                </c:pt>
                <c:pt idx="19">
                  <c:v>103.7286</c:v>
                </c:pt>
                <c:pt idx="20">
                  <c:v>103.7286</c:v>
                </c:pt>
                <c:pt idx="21">
                  <c:v>103.7286</c:v>
                </c:pt>
                <c:pt idx="22">
                  <c:v>103.7286</c:v>
                </c:pt>
                <c:pt idx="23">
                  <c:v>103.7286</c:v>
                </c:pt>
                <c:pt idx="24">
                  <c:v>103.7286</c:v>
                </c:pt>
                <c:pt idx="25">
                  <c:v>107.04791520000001</c:v>
                </c:pt>
                <c:pt idx="26">
                  <c:v>107.04791520000001</c:v>
                </c:pt>
                <c:pt idx="27">
                  <c:v>107.04791520000001</c:v>
                </c:pt>
                <c:pt idx="28">
                  <c:v>107.04791520000001</c:v>
                </c:pt>
                <c:pt idx="29">
                  <c:v>107.04791520000001</c:v>
                </c:pt>
                <c:pt idx="30">
                  <c:v>107.04791520000001</c:v>
                </c:pt>
                <c:pt idx="31">
                  <c:v>107.04791520000001</c:v>
                </c:pt>
                <c:pt idx="32">
                  <c:v>107.04791520000001</c:v>
                </c:pt>
                <c:pt idx="33">
                  <c:v>107.04791520000001</c:v>
                </c:pt>
                <c:pt idx="34">
                  <c:v>107.04791520000001</c:v>
                </c:pt>
                <c:pt idx="35">
                  <c:v>107.04791520000001</c:v>
                </c:pt>
                <c:pt idx="36">
                  <c:v>107.04791520000001</c:v>
                </c:pt>
                <c:pt idx="37">
                  <c:v>108.43953809759999</c:v>
                </c:pt>
                <c:pt idx="38">
                  <c:v>108.43953809759999</c:v>
                </c:pt>
                <c:pt idx="39">
                  <c:v>108.43953809759999</c:v>
                </c:pt>
                <c:pt idx="40">
                  <c:v>108.43953809759999</c:v>
                </c:pt>
                <c:pt idx="41">
                  <c:v>108.43953809759999</c:v>
                </c:pt>
                <c:pt idx="42">
                  <c:v>108.43953809759999</c:v>
                </c:pt>
                <c:pt idx="43">
                  <c:v>108.43953809759999</c:v>
                </c:pt>
                <c:pt idx="44">
                  <c:v>108.43953809759999</c:v>
                </c:pt>
                <c:pt idx="45">
                  <c:v>108.43953809759999</c:v>
                </c:pt>
                <c:pt idx="46">
                  <c:v>108.43953809759999</c:v>
                </c:pt>
                <c:pt idx="47">
                  <c:v>108.43953809759999</c:v>
                </c:pt>
                <c:pt idx="48">
                  <c:v>108.43953809759999</c:v>
                </c:pt>
                <c:pt idx="49">
                  <c:v>108.76485671189278</c:v>
                </c:pt>
                <c:pt idx="50">
                  <c:v>108.76485671189278</c:v>
                </c:pt>
                <c:pt idx="51">
                  <c:v>108.76485671189278</c:v>
                </c:pt>
                <c:pt idx="52">
                  <c:v>108.76485671189278</c:v>
                </c:pt>
                <c:pt idx="53">
                  <c:v>108.76485671189278</c:v>
                </c:pt>
                <c:pt idx="54">
                  <c:v>108.76485671189278</c:v>
                </c:pt>
                <c:pt idx="55">
                  <c:v>108.76485671189278</c:v>
                </c:pt>
                <c:pt idx="56">
                  <c:v>108.76485671189278</c:v>
                </c:pt>
                <c:pt idx="57">
                  <c:v>108.76485671189278</c:v>
                </c:pt>
                <c:pt idx="58">
                  <c:v>108.76485671189278</c:v>
                </c:pt>
                <c:pt idx="59">
                  <c:v>108.76485671189278</c:v>
                </c:pt>
                <c:pt idx="60">
                  <c:v>108.76485671189278</c:v>
                </c:pt>
                <c:pt idx="61">
                  <c:v>109.52621070887601</c:v>
                </c:pt>
                <c:pt idx="62">
                  <c:v>109.52621070887601</c:v>
                </c:pt>
                <c:pt idx="63">
                  <c:v>109.52621070887601</c:v>
                </c:pt>
                <c:pt idx="64">
                  <c:v>109.52621070887601</c:v>
                </c:pt>
                <c:pt idx="65">
                  <c:v>109.52621070887601</c:v>
                </c:pt>
                <c:pt idx="66">
                  <c:v>109.52621070887601</c:v>
                </c:pt>
                <c:pt idx="67">
                  <c:v>109.52621070887601</c:v>
                </c:pt>
                <c:pt idx="68">
                  <c:v>109.52621070887601</c:v>
                </c:pt>
                <c:pt idx="69">
                  <c:v>109.52621070887601</c:v>
                </c:pt>
                <c:pt idx="70">
                  <c:v>109.52621070887601</c:v>
                </c:pt>
                <c:pt idx="71">
                  <c:v>109.52621070887601</c:v>
                </c:pt>
                <c:pt idx="72">
                  <c:v>109.52621070887601</c:v>
                </c:pt>
                <c:pt idx="73">
                  <c:v>109.63573691958487</c:v>
                </c:pt>
                <c:pt idx="74">
                  <c:v>109.63573691958487</c:v>
                </c:pt>
                <c:pt idx="75">
                  <c:v>109.63573691958487</c:v>
                </c:pt>
                <c:pt idx="76">
                  <c:v>109.63573691958487</c:v>
                </c:pt>
                <c:pt idx="77">
                  <c:v>109.63573691958487</c:v>
                </c:pt>
                <c:pt idx="78">
                  <c:v>109.63573691958487</c:v>
                </c:pt>
                <c:pt idx="79">
                  <c:v>109.63573691958487</c:v>
                </c:pt>
                <c:pt idx="80">
                  <c:v>109.63573691958487</c:v>
                </c:pt>
                <c:pt idx="81">
                  <c:v>109.63573691958487</c:v>
                </c:pt>
                <c:pt idx="82">
                  <c:v>109.63573691958487</c:v>
                </c:pt>
                <c:pt idx="83">
                  <c:v>109.63573691958487</c:v>
                </c:pt>
                <c:pt idx="84">
                  <c:v>109.63573691958487</c:v>
                </c:pt>
                <c:pt idx="85">
                  <c:v>110.62245855186113</c:v>
                </c:pt>
                <c:pt idx="86">
                  <c:v>110.62245855186113</c:v>
                </c:pt>
                <c:pt idx="87">
                  <c:v>110.62245855186113</c:v>
                </c:pt>
                <c:pt idx="88">
                  <c:v>110.62245855186113</c:v>
                </c:pt>
                <c:pt idx="89">
                  <c:v>110.62245855186113</c:v>
                </c:pt>
                <c:pt idx="90">
                  <c:v>110.62245855186113</c:v>
                </c:pt>
                <c:pt idx="91">
                  <c:v>110.62245855186113</c:v>
                </c:pt>
                <c:pt idx="92">
                  <c:v>110.62245855186113</c:v>
                </c:pt>
                <c:pt idx="93">
                  <c:v>110.62245855186113</c:v>
                </c:pt>
                <c:pt idx="94">
                  <c:v>110.62245855186113</c:v>
                </c:pt>
                <c:pt idx="95">
                  <c:v>110.62245855186113</c:v>
                </c:pt>
                <c:pt idx="96">
                  <c:v>110.62245855186113</c:v>
                </c:pt>
                <c:pt idx="97">
                  <c:v>111.50743822027601</c:v>
                </c:pt>
                <c:pt idx="98">
                  <c:v>111.50743822027601</c:v>
                </c:pt>
                <c:pt idx="99">
                  <c:v>111.50743822027601</c:v>
                </c:pt>
                <c:pt idx="100">
                  <c:v>111.50743822027601</c:v>
                </c:pt>
                <c:pt idx="101">
                  <c:v>111.50743822027601</c:v>
                </c:pt>
                <c:pt idx="102">
                  <c:v>111.50743822027601</c:v>
                </c:pt>
                <c:pt idx="103">
                  <c:v>111.50743822027601</c:v>
                </c:pt>
                <c:pt idx="104">
                  <c:v>111.50743822027601</c:v>
                </c:pt>
                <c:pt idx="105">
                  <c:v>111.50743822027601</c:v>
                </c:pt>
                <c:pt idx="106">
                  <c:v>111.50743822027601</c:v>
                </c:pt>
                <c:pt idx="107">
                  <c:v>111.50743822027601</c:v>
                </c:pt>
                <c:pt idx="108">
                  <c:v>111.50743822027601</c:v>
                </c:pt>
                <c:pt idx="109">
                  <c:v>112.28799028781793</c:v>
                </c:pt>
                <c:pt idx="110">
                  <c:v>112.28799028781793</c:v>
                </c:pt>
                <c:pt idx="111">
                  <c:v>112.28799028781793</c:v>
                </c:pt>
                <c:pt idx="112">
                  <c:v>112.28799028781793</c:v>
                </c:pt>
                <c:pt idx="113">
                  <c:v>112.28799028781793</c:v>
                </c:pt>
                <c:pt idx="114">
                  <c:v>112.28799028781793</c:v>
                </c:pt>
                <c:pt idx="115">
                  <c:v>112.28799028781793</c:v>
                </c:pt>
                <c:pt idx="116">
                  <c:v>112.28799028781793</c:v>
                </c:pt>
                <c:pt idx="117">
                  <c:v>112.28799028781793</c:v>
                </c:pt>
                <c:pt idx="118">
                  <c:v>112.28799028781793</c:v>
                </c:pt>
                <c:pt idx="119">
                  <c:v>112.28799028781793</c:v>
                </c:pt>
                <c:pt idx="120">
                  <c:v>112.28799028781793</c:v>
                </c:pt>
                <c:pt idx="121">
                  <c:v>112.84943023925702</c:v>
                </c:pt>
                <c:pt idx="122">
                  <c:v>112.84943023925702</c:v>
                </c:pt>
                <c:pt idx="123">
                  <c:v>112.84943023925702</c:v>
                </c:pt>
                <c:pt idx="124">
                  <c:v>112.84943023925702</c:v>
                </c:pt>
                <c:pt idx="125">
                  <c:v>112.84943023925702</c:v>
                </c:pt>
                <c:pt idx="126">
                  <c:v>112.84943023925702</c:v>
                </c:pt>
                <c:pt idx="127">
                  <c:v>112.84943023925702</c:v>
                </c:pt>
                <c:pt idx="128">
                  <c:v>112.84943023925702</c:v>
                </c:pt>
                <c:pt idx="129">
                  <c:v>112.84943023925702</c:v>
                </c:pt>
                <c:pt idx="130">
                  <c:v>112.84943023925702</c:v>
                </c:pt>
                <c:pt idx="131">
                  <c:v>112.84943023925702</c:v>
                </c:pt>
                <c:pt idx="132">
                  <c:v>112.84943023925702</c:v>
                </c:pt>
                <c:pt idx="133">
                  <c:v>113.75222568117107</c:v>
                </c:pt>
                <c:pt idx="134">
                  <c:v>113.75222568117107</c:v>
                </c:pt>
                <c:pt idx="135">
                  <c:v>113.75222568117107</c:v>
                </c:pt>
                <c:pt idx="136">
                  <c:v>113.75222568117107</c:v>
                </c:pt>
                <c:pt idx="137">
                  <c:v>113.75222568117107</c:v>
                </c:pt>
                <c:pt idx="138">
                  <c:v>113.75222568117107</c:v>
                </c:pt>
                <c:pt idx="139">
                  <c:v>113.75222568117107</c:v>
                </c:pt>
                <c:pt idx="140">
                  <c:v>113.75222568117107</c:v>
                </c:pt>
                <c:pt idx="141">
                  <c:v>113.75222568117107</c:v>
                </c:pt>
                <c:pt idx="142">
                  <c:v>113.75222568117107</c:v>
                </c:pt>
                <c:pt idx="143">
                  <c:v>113.75222568117107</c:v>
                </c:pt>
                <c:pt idx="144">
                  <c:v>113.75222568117107</c:v>
                </c:pt>
                <c:pt idx="145">
                  <c:v>121.25987257612837</c:v>
                </c:pt>
                <c:pt idx="146">
                  <c:v>121.25987257612837</c:v>
                </c:pt>
                <c:pt idx="147">
                  <c:v>121.25987257612837</c:v>
                </c:pt>
                <c:pt idx="148">
                  <c:v>121.25987257612837</c:v>
                </c:pt>
                <c:pt idx="149">
                  <c:v>121.25987257612837</c:v>
                </c:pt>
                <c:pt idx="150">
                  <c:v>121.25987257612837</c:v>
                </c:pt>
                <c:pt idx="151">
                  <c:v>121.25987257612837</c:v>
                </c:pt>
                <c:pt idx="152">
                  <c:v>121.25987257612837</c:v>
                </c:pt>
                <c:pt idx="153">
                  <c:v>121.25987257612837</c:v>
                </c:pt>
                <c:pt idx="154">
                  <c:v>121.25987257612837</c:v>
                </c:pt>
                <c:pt idx="155">
                  <c:v>121.25987257612837</c:v>
                </c:pt>
                <c:pt idx="156">
                  <c:v>121.25987257612837</c:v>
                </c:pt>
              </c:numCache>
            </c:numRef>
          </c:val>
          <c:smooth val="0"/>
          <c:extLst>
            <c:ext xmlns:c16="http://schemas.microsoft.com/office/drawing/2014/chart" uri="{C3380CC4-5D6E-409C-BE32-E72D297353CC}">
              <c16:uniqueId val="{00000001-BFB1-4B25-A8CD-DA85204A82D7}"/>
            </c:ext>
          </c:extLst>
        </c:ser>
        <c:dLbls>
          <c:showLegendKey val="0"/>
          <c:showVal val="0"/>
          <c:showCatName val="0"/>
          <c:showSerName val="0"/>
          <c:showPercent val="0"/>
          <c:showBubbleSize val="0"/>
        </c:dLbls>
        <c:smooth val="0"/>
        <c:axId val="2036408592"/>
        <c:axId val="2036407632"/>
      </c:lineChart>
      <c:catAx>
        <c:axId val="203640859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it-IT"/>
          </a:p>
        </c:txPr>
        <c:crossAx val="2036407632"/>
        <c:crosses val="autoZero"/>
        <c:auto val="1"/>
        <c:lblAlgn val="ctr"/>
        <c:lblOffset val="100"/>
        <c:tickMarkSkip val="12"/>
        <c:noMultiLvlLbl val="0"/>
      </c:catAx>
      <c:valAx>
        <c:axId val="2036407632"/>
        <c:scaling>
          <c:orientation val="minMax"/>
          <c:min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solidFill>
              <a:schemeClr val="bg1">
                <a:lumMod val="50000"/>
              </a:schemeClr>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it-IT"/>
          </a:p>
        </c:txPr>
        <c:crossAx val="2036408592"/>
        <c:crosses val="autoZero"/>
        <c:crossBetween val="between"/>
      </c:valAx>
      <c:spPr>
        <a:noFill/>
        <a:ln>
          <a:solidFill>
            <a:schemeClr val="bg1">
              <a:lumMod val="50000"/>
            </a:schemeClr>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rgbClr val="FFFFFF">
        <a:alpha val="50196"/>
      </a:srgbClr>
    </a:solidFill>
    <a:ln>
      <a:noFill/>
    </a:ln>
    <a:effectLst/>
  </c:spPr>
  <c:txPr>
    <a:bodyPr/>
    <a:lstStyle/>
    <a:p>
      <a:pPr>
        <a:defRPr>
          <a:latin typeface="Arial" panose="020B0604020202020204" pitchFamily="34" charset="0"/>
          <a:cs typeface="Arial" panose="020B0604020202020204" pitchFamily="34" charset="0"/>
        </a:defRPr>
      </a:pPr>
      <a:endParaRPr lang="it-IT"/>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7522655545559255E-2"/>
          <c:y val="6.4705488044279738E-2"/>
          <c:w val="0.88430349587647394"/>
          <c:h val="0.58417624491053777"/>
        </c:manualLayout>
      </c:layout>
      <c:barChart>
        <c:barDir val="col"/>
        <c:grouping val="clustered"/>
        <c:varyColors val="0"/>
        <c:ser>
          <c:idx val="0"/>
          <c:order val="0"/>
          <c:spPr>
            <a:solidFill>
              <a:srgbClr val="FF3300"/>
            </a:solidFill>
            <a:ln>
              <a:noFill/>
            </a:ln>
            <a:effectLst/>
          </c:spPr>
          <c:invertIfNegative val="0"/>
          <c:cat>
            <c:numRef>
              <c:f>Foglio1!$K$8:$K$20</c:f>
              <c:numCache>
                <c:formatCode>General</c:formatCode>
                <c:ptCount val="13"/>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numCache>
            </c:numRef>
          </c:cat>
          <c:val>
            <c:numRef>
              <c:f>Foglio1!$L$8:$L$20</c:f>
              <c:numCache>
                <c:formatCode>0.00%</c:formatCode>
                <c:ptCount val="13"/>
                <c:pt idx="0">
                  <c:v>1.0999999999999999E-2</c:v>
                </c:pt>
                <c:pt idx="1">
                  <c:v>2.6000000000000002E-2</c:v>
                </c:pt>
                <c:pt idx="2">
                  <c:v>3.2000000000000001E-2</c:v>
                </c:pt>
                <c:pt idx="3">
                  <c:v>1.3000000000000001E-2</c:v>
                </c:pt>
                <c:pt idx="4">
                  <c:v>3.0000000000000001E-3</c:v>
                </c:pt>
                <c:pt idx="5">
                  <c:v>7.000000000000001E-3</c:v>
                </c:pt>
                <c:pt idx="6">
                  <c:v>1E-3</c:v>
                </c:pt>
                <c:pt idx="7">
                  <c:v>8.9999999999999993E-3</c:v>
                </c:pt>
                <c:pt idx="8">
                  <c:v>8.0000000000000002E-3</c:v>
                </c:pt>
                <c:pt idx="9">
                  <c:v>7.000000000000001E-3</c:v>
                </c:pt>
                <c:pt idx="10">
                  <c:v>5.0000000000000001E-3</c:v>
                </c:pt>
                <c:pt idx="11">
                  <c:v>8.0000000000000002E-3</c:v>
                </c:pt>
                <c:pt idx="12">
                  <c:v>6.6000000000000003E-2</c:v>
                </c:pt>
              </c:numCache>
            </c:numRef>
          </c:val>
          <c:extLst>
            <c:ext xmlns:c16="http://schemas.microsoft.com/office/drawing/2014/chart" uri="{C3380CC4-5D6E-409C-BE32-E72D297353CC}">
              <c16:uniqueId val="{00000000-CFCB-49CF-B271-4BBCEA0E8B31}"/>
            </c:ext>
          </c:extLst>
        </c:ser>
        <c:ser>
          <c:idx val="1"/>
          <c:order val="1"/>
          <c:spPr>
            <a:solidFill>
              <a:srgbClr val="007D8E"/>
            </a:solidFill>
            <a:ln>
              <a:noFill/>
            </a:ln>
            <a:effectLst/>
          </c:spPr>
          <c:invertIfNegative val="0"/>
          <c:cat>
            <c:numRef>
              <c:f>Foglio1!$K$8:$K$20</c:f>
              <c:numCache>
                <c:formatCode>General</c:formatCode>
                <c:ptCount val="13"/>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numCache>
            </c:numRef>
          </c:cat>
          <c:val>
            <c:numRef>
              <c:f>Foglio1!$M$8:$M$20</c:f>
              <c:numCache>
                <c:formatCode>0.00%</c:formatCode>
                <c:ptCount val="13"/>
                <c:pt idx="0">
                  <c:v>2.7617951668584384E-2</c:v>
                </c:pt>
                <c:pt idx="1">
                  <c:v>2.3516237402015694E-2</c:v>
                </c:pt>
                <c:pt idx="2">
                  <c:v>2.4070021881837933E-2</c:v>
                </c:pt>
                <c:pt idx="3">
                  <c:v>1.8162393162393098E-2</c:v>
                </c:pt>
                <c:pt idx="4">
                  <c:v>2.2035676810073568E-2</c:v>
                </c:pt>
                <c:pt idx="5">
                  <c:v>2.3613963039014418E-2</c:v>
                </c:pt>
                <c:pt idx="6">
                  <c:v>4.0120361083249012E-3</c:v>
                </c:pt>
                <c:pt idx="7">
                  <c:v>4.9950049950049369E-3</c:v>
                </c:pt>
                <c:pt idx="8">
                  <c:v>8.9463220675944921E-3</c:v>
                </c:pt>
                <c:pt idx="9">
                  <c:v>8.8669950738917702E-3</c:v>
                </c:pt>
                <c:pt idx="10">
                  <c:v>7.8125E-3</c:v>
                </c:pt>
                <c:pt idx="11">
                  <c:v>1.0658914728682189E-2</c:v>
                </c:pt>
                <c:pt idx="12">
                  <c:v>1.5340364333652934E-2</c:v>
                </c:pt>
              </c:numCache>
            </c:numRef>
          </c:val>
          <c:extLst>
            <c:ext xmlns:c16="http://schemas.microsoft.com/office/drawing/2014/chart" uri="{C3380CC4-5D6E-409C-BE32-E72D297353CC}">
              <c16:uniqueId val="{00000001-CFCB-49CF-B271-4BBCEA0E8B31}"/>
            </c:ext>
          </c:extLst>
        </c:ser>
        <c:dLbls>
          <c:showLegendKey val="0"/>
          <c:showVal val="0"/>
          <c:showCatName val="0"/>
          <c:showSerName val="0"/>
          <c:showPercent val="0"/>
          <c:showBubbleSize val="0"/>
        </c:dLbls>
        <c:gapWidth val="100"/>
        <c:axId val="640890832"/>
        <c:axId val="640892272"/>
      </c:barChart>
      <c:catAx>
        <c:axId val="64089083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bg1">
                <a:lumMod val="50000"/>
              </a:schemeClr>
            </a:solidFill>
            <a:round/>
          </a:ln>
          <a:effectLst/>
        </c:spPr>
        <c:txPr>
          <a:bodyPr rot="-2700000" spcFirstLastPara="1" vertOverflow="ellipsis"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it-IT"/>
          </a:p>
        </c:txPr>
        <c:crossAx val="640892272"/>
        <c:crosses val="autoZero"/>
        <c:auto val="1"/>
        <c:lblAlgn val="ctr"/>
        <c:lblOffset val="100"/>
        <c:noMultiLvlLbl val="0"/>
      </c:catAx>
      <c:valAx>
        <c:axId val="64089227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1"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it-IT"/>
          </a:p>
        </c:txPr>
        <c:crossAx val="640890832"/>
        <c:crosses val="autoZero"/>
        <c:crossBetween val="between"/>
        <c:majorUnit val="2.0000000000000004E-2"/>
      </c:valAx>
      <c:spPr>
        <a:noFill/>
        <a:ln>
          <a:solidFill>
            <a:schemeClr val="bg1">
              <a:lumMod val="50000"/>
            </a:schemeClr>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it-I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0.2727</cdr:x>
      <cdr:y>0.02916</cdr:y>
    </cdr:from>
    <cdr:to>
      <cdr:x>0.87385</cdr:x>
      <cdr:y>0.12241</cdr:y>
    </cdr:to>
    <cdr:sp macro="" textlink="">
      <cdr:nvSpPr>
        <cdr:cNvPr id="2" name="CasellaDiTesto 1"/>
        <cdr:cNvSpPr txBox="1"/>
      </cdr:nvSpPr>
      <cdr:spPr>
        <a:xfrm xmlns:a="http://schemas.openxmlformats.org/drawingml/2006/main">
          <a:off x="1402080" y="99060"/>
          <a:ext cx="3124200" cy="31242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it-IT"/>
        </a:p>
      </cdr:txBody>
    </cdr:sp>
  </cdr:relSizeAnchor>
  <cdr:relSizeAnchor xmlns:cdr="http://schemas.openxmlformats.org/drawingml/2006/chartDrawing">
    <cdr:from>
      <cdr:x>0.1505</cdr:x>
      <cdr:y>0</cdr:y>
    </cdr:from>
    <cdr:to>
      <cdr:x>0.15074</cdr:x>
      <cdr:y>0</cdr:y>
    </cdr:to>
    <cdr:sp macro="" textlink="">
      <cdr:nvSpPr>
        <cdr:cNvPr id="3" name="CasellaDiTesto 2"/>
        <cdr:cNvSpPr txBox="1"/>
      </cdr:nvSpPr>
      <cdr:spPr>
        <a:xfrm xmlns:a="http://schemas.openxmlformats.org/drawingml/2006/main">
          <a:off x="792480" y="0"/>
          <a:ext cx="3390900" cy="58674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it-IT" sz="1200" b="1">
              <a:latin typeface="Arial" pitchFamily="34" charset="0"/>
              <a:cs typeface="Arial" pitchFamily="34" charset="0"/>
            </a:rPr>
            <a:t>Salari orari</a:t>
          </a:r>
          <a:endParaRPr lang="it-IT" sz="1200" b="1" baseline="0">
            <a:latin typeface="Arial" pitchFamily="34" charset="0"/>
            <a:cs typeface="Arial" pitchFamily="34" charset="0"/>
          </a:endParaRPr>
        </a:p>
        <a:p xmlns:a="http://schemas.openxmlformats.org/drawingml/2006/main">
          <a:pPr algn="ctr"/>
          <a:r>
            <a:rPr lang="it-IT" sz="1100" baseline="0">
              <a:latin typeface="Arial" pitchFamily="34" charset="0"/>
              <a:cs typeface="Arial" pitchFamily="34" charset="0"/>
            </a:rPr>
            <a:t>(Industria in senso stretto; 2000=100)</a:t>
          </a:r>
          <a:endParaRPr lang="it-IT" sz="1100">
            <a:latin typeface="Arial" pitchFamily="34" charset="0"/>
            <a:cs typeface="Arial" pitchFamily="34" charset="0"/>
          </a:endParaRPr>
        </a:p>
      </cdr:txBody>
    </cdr:sp>
  </cdr:relSizeAnchor>
  <cdr:relSizeAnchor xmlns:cdr="http://schemas.openxmlformats.org/drawingml/2006/chartDrawing">
    <cdr:from>
      <cdr:x>0.03566</cdr:x>
      <cdr:y>0.95183</cdr:y>
    </cdr:from>
    <cdr:to>
      <cdr:x>0.99019</cdr:x>
      <cdr:y>1</cdr:y>
    </cdr:to>
    <cdr:sp macro="" textlink="">
      <cdr:nvSpPr>
        <cdr:cNvPr id="4" name="CasellaDiTesto 3"/>
        <cdr:cNvSpPr txBox="1"/>
      </cdr:nvSpPr>
      <cdr:spPr>
        <a:xfrm xmlns:a="http://schemas.openxmlformats.org/drawingml/2006/main">
          <a:off x="309916" y="4036978"/>
          <a:ext cx="8295607" cy="20428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it-IT" sz="900" i="1" dirty="0">
              <a:solidFill>
                <a:schemeClr val="bg2">
                  <a:lumMod val="25000"/>
                </a:schemeClr>
              </a:solidFill>
              <a:latin typeface="Arial" pitchFamily="34" charset="0"/>
              <a:cs typeface="Arial" pitchFamily="34" charset="0"/>
            </a:rPr>
            <a:t>Fonte</a:t>
          </a:r>
          <a:r>
            <a:rPr lang="it-IT" sz="900" dirty="0">
              <a:solidFill>
                <a:schemeClr val="bg2">
                  <a:lumMod val="25000"/>
                </a:schemeClr>
              </a:solidFill>
              <a:latin typeface="Arial" pitchFamily="34" charset="0"/>
              <a:cs typeface="Arial" pitchFamily="34" charset="0"/>
            </a:rPr>
            <a:t>:</a:t>
          </a:r>
          <a:r>
            <a:rPr lang="it-IT" sz="900" baseline="0" dirty="0">
              <a:solidFill>
                <a:schemeClr val="bg2">
                  <a:lumMod val="25000"/>
                </a:schemeClr>
              </a:solidFill>
              <a:latin typeface="Arial" pitchFamily="34" charset="0"/>
              <a:cs typeface="Arial" pitchFamily="34" charset="0"/>
            </a:rPr>
            <a:t> elaborazioni Centro Studi Confindustria su dati Eurostat. Salari orari reali</a:t>
          </a:r>
          <a:r>
            <a:rPr lang="it-IT" sz="900" dirty="0">
              <a:solidFill>
                <a:schemeClr val="bg2">
                  <a:lumMod val="25000"/>
                </a:schemeClr>
              </a:solidFill>
              <a:latin typeface="Arial" pitchFamily="34" charset="0"/>
              <a:cs typeface="Arial" pitchFamily="34" charset="0"/>
            </a:rPr>
            <a:t> deflazionati con IPCA.</a:t>
          </a:r>
        </a:p>
      </cdr:txBody>
    </cdr:sp>
  </cdr:relSizeAnchor>
  <cdr:relSizeAnchor xmlns:cdr="http://schemas.openxmlformats.org/drawingml/2006/chartDrawing">
    <cdr:from>
      <cdr:x>0.07686</cdr:x>
      <cdr:y>0</cdr:y>
    </cdr:from>
    <cdr:to>
      <cdr:x>0.95539</cdr:x>
      <cdr:y>0.10969</cdr:y>
    </cdr:to>
    <cdr:sp macro="" textlink="">
      <cdr:nvSpPr>
        <cdr:cNvPr id="5" name="CasellaDiTesto 1"/>
        <cdr:cNvSpPr txBox="1"/>
      </cdr:nvSpPr>
      <cdr:spPr>
        <a:xfrm xmlns:a="http://schemas.openxmlformats.org/drawingml/2006/main">
          <a:off x="667997" y="0"/>
          <a:ext cx="7635107" cy="47523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a:r>
            <a:rPr lang="it-IT" sz="1600" b="1" dirty="0">
              <a:solidFill>
                <a:schemeClr val="bg2">
                  <a:lumMod val="25000"/>
                </a:schemeClr>
              </a:solidFill>
              <a:latin typeface="Arial" pitchFamily="34" charset="0"/>
              <a:cs typeface="Arial" pitchFamily="34" charset="0"/>
            </a:rPr>
            <a:t>Produttività</a:t>
          </a:r>
          <a:r>
            <a:rPr lang="it-IT" sz="1600" b="1" baseline="0" dirty="0">
              <a:solidFill>
                <a:schemeClr val="bg2">
                  <a:lumMod val="25000"/>
                </a:schemeClr>
              </a:solidFill>
              <a:latin typeface="Arial" pitchFamily="34" charset="0"/>
              <a:cs typeface="Arial" pitchFamily="34" charset="0"/>
            </a:rPr>
            <a:t> del lavoro e s</a:t>
          </a:r>
          <a:r>
            <a:rPr lang="it-IT" sz="1600" b="1" dirty="0">
              <a:solidFill>
                <a:schemeClr val="bg2">
                  <a:lumMod val="25000"/>
                </a:schemeClr>
              </a:solidFill>
              <a:latin typeface="Arial" pitchFamily="34" charset="0"/>
              <a:cs typeface="Arial" pitchFamily="34" charset="0"/>
            </a:rPr>
            <a:t>alari orari </a:t>
          </a:r>
          <a:r>
            <a:rPr lang="it-IT" sz="1600" b="1" u="none" dirty="0">
              <a:solidFill>
                <a:schemeClr val="bg2">
                  <a:lumMod val="25000"/>
                </a:schemeClr>
              </a:solidFill>
              <a:latin typeface="Arial" pitchFamily="34" charset="0"/>
              <a:cs typeface="Arial" pitchFamily="34" charset="0"/>
            </a:rPr>
            <a:t>reali nell'industria in senso stretto</a:t>
          </a:r>
          <a:endParaRPr lang="it-IT" sz="1600" b="1" u="none" baseline="0" dirty="0">
            <a:solidFill>
              <a:schemeClr val="bg2">
                <a:lumMod val="25000"/>
              </a:schemeClr>
            </a:solidFill>
            <a:latin typeface="Arial" pitchFamily="34" charset="0"/>
            <a:cs typeface="Arial" pitchFamily="34" charset="0"/>
          </a:endParaRPr>
        </a:p>
        <a:p xmlns:a="http://schemas.openxmlformats.org/drawingml/2006/main">
          <a:pPr algn="ctr"/>
          <a:r>
            <a:rPr lang="it-IT" sz="1400" baseline="0" dirty="0">
              <a:solidFill>
                <a:schemeClr val="bg2">
                  <a:lumMod val="25000"/>
                </a:schemeClr>
              </a:solidFill>
              <a:latin typeface="Arial" pitchFamily="34" charset="0"/>
              <a:cs typeface="Arial" pitchFamily="34" charset="0"/>
            </a:rPr>
            <a:t>(2000=100)</a:t>
          </a:r>
          <a:endParaRPr lang="it-IT" sz="1400" dirty="0">
            <a:solidFill>
              <a:schemeClr val="bg2">
                <a:lumMod val="25000"/>
              </a:schemeClr>
            </a:solidFill>
            <a:latin typeface="Arial" pitchFamily="34" charset="0"/>
            <a:cs typeface="Arial"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0.2727</cdr:x>
      <cdr:y>0.02916</cdr:y>
    </cdr:from>
    <cdr:to>
      <cdr:x>0.87385</cdr:x>
      <cdr:y>0.12241</cdr:y>
    </cdr:to>
    <cdr:sp macro="" textlink="">
      <cdr:nvSpPr>
        <cdr:cNvPr id="6" name="CasellaDiTesto 1">
          <a:extLst xmlns:a="http://schemas.openxmlformats.org/drawingml/2006/main">
            <a:ext uri="{FF2B5EF4-FFF2-40B4-BE49-F238E27FC236}">
              <a16:creationId xmlns:a16="http://schemas.microsoft.com/office/drawing/2014/main" id="{3C16821E-2453-800E-BB16-14E8B4AFCFD0}"/>
            </a:ext>
          </a:extLst>
        </cdr:cNvPr>
        <cdr:cNvSpPr txBox="1"/>
      </cdr:nvSpPr>
      <cdr:spPr>
        <a:xfrm xmlns:a="http://schemas.openxmlformats.org/drawingml/2006/main">
          <a:off x="1402080" y="99060"/>
          <a:ext cx="3124200" cy="31242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it-IT"/>
        </a:p>
      </cdr:txBody>
    </cdr:sp>
  </cdr:relSizeAnchor>
  <cdr:relSizeAnchor xmlns:cdr="http://schemas.openxmlformats.org/drawingml/2006/chartDrawing">
    <cdr:from>
      <cdr:x>0.1505</cdr:x>
      <cdr:y>0</cdr:y>
    </cdr:from>
    <cdr:to>
      <cdr:x>0.15074</cdr:x>
      <cdr:y>0</cdr:y>
    </cdr:to>
    <cdr:sp macro="" textlink="">
      <cdr:nvSpPr>
        <cdr:cNvPr id="7" name="CasellaDiTesto 2">
          <a:extLst xmlns:a="http://schemas.openxmlformats.org/drawingml/2006/main">
            <a:ext uri="{FF2B5EF4-FFF2-40B4-BE49-F238E27FC236}">
              <a16:creationId xmlns:a16="http://schemas.microsoft.com/office/drawing/2014/main" id="{2A12ED58-FCAC-5FF0-40FA-934E6554C934}"/>
            </a:ext>
          </a:extLst>
        </cdr:cNvPr>
        <cdr:cNvSpPr txBox="1"/>
      </cdr:nvSpPr>
      <cdr:spPr>
        <a:xfrm xmlns:a="http://schemas.openxmlformats.org/drawingml/2006/main">
          <a:off x="792480" y="0"/>
          <a:ext cx="3390900" cy="58674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it-IT" sz="1200" b="1">
              <a:latin typeface="Arial" pitchFamily="34" charset="0"/>
              <a:cs typeface="Arial" pitchFamily="34" charset="0"/>
            </a:rPr>
            <a:t>Salari orari</a:t>
          </a:r>
          <a:endParaRPr lang="it-IT" sz="1200" b="1" baseline="0">
            <a:latin typeface="Arial" pitchFamily="34" charset="0"/>
            <a:cs typeface="Arial" pitchFamily="34" charset="0"/>
          </a:endParaRPr>
        </a:p>
        <a:p xmlns:a="http://schemas.openxmlformats.org/drawingml/2006/main">
          <a:pPr algn="ctr"/>
          <a:r>
            <a:rPr lang="it-IT" sz="1100" baseline="0">
              <a:latin typeface="Arial" pitchFamily="34" charset="0"/>
              <a:cs typeface="Arial" pitchFamily="34" charset="0"/>
            </a:rPr>
            <a:t>(Industria in senso stretto; 2000=100)</a:t>
          </a:r>
          <a:endParaRPr lang="it-IT" sz="1100">
            <a:latin typeface="Arial" pitchFamily="34" charset="0"/>
            <a:cs typeface="Arial" pitchFamily="34" charset="0"/>
          </a:endParaRPr>
        </a:p>
      </cdr:txBody>
    </cdr:sp>
  </cdr:relSizeAnchor>
  <cdr:relSizeAnchor xmlns:cdr="http://schemas.openxmlformats.org/drawingml/2006/chartDrawing">
    <cdr:from>
      <cdr:x>0.0031</cdr:x>
      <cdr:y>0</cdr:y>
    </cdr:from>
    <cdr:to>
      <cdr:x>1</cdr:x>
      <cdr:y>0.10969</cdr:y>
    </cdr:to>
    <cdr:sp macro="" textlink="">
      <cdr:nvSpPr>
        <cdr:cNvPr id="9" name="CasellaDiTesto 1">
          <a:extLst xmlns:a="http://schemas.openxmlformats.org/drawingml/2006/main">
            <a:ext uri="{FF2B5EF4-FFF2-40B4-BE49-F238E27FC236}">
              <a16:creationId xmlns:a16="http://schemas.microsoft.com/office/drawing/2014/main" id="{F1244AED-D864-66C8-F204-3E3D83B59B2E}"/>
            </a:ext>
          </a:extLst>
        </cdr:cNvPr>
        <cdr:cNvSpPr txBox="1"/>
      </cdr:nvSpPr>
      <cdr:spPr>
        <a:xfrm xmlns:a="http://schemas.openxmlformats.org/drawingml/2006/main">
          <a:off x="7620" y="0"/>
          <a:ext cx="2453640" cy="30090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a:r>
            <a:rPr lang="it-IT" sz="1400" b="1" dirty="0">
              <a:solidFill>
                <a:srgbClr val="003399"/>
              </a:solidFill>
              <a:latin typeface="Arial" pitchFamily="34" charset="0"/>
              <a:cs typeface="Arial" pitchFamily="34" charset="0"/>
            </a:rPr>
            <a:t>Produttività</a:t>
          </a:r>
          <a:r>
            <a:rPr lang="it-IT" sz="1400" b="1" baseline="0" dirty="0">
              <a:solidFill>
                <a:srgbClr val="003399"/>
              </a:solidFill>
              <a:latin typeface="Arial" pitchFamily="34" charset="0"/>
              <a:cs typeface="Arial" pitchFamily="34" charset="0"/>
            </a:rPr>
            <a:t> del lavoro </a:t>
          </a:r>
          <a:r>
            <a:rPr lang="it-IT" sz="1400" b="1" baseline="0" dirty="0">
              <a:latin typeface="Arial" pitchFamily="34" charset="0"/>
              <a:cs typeface="Arial" pitchFamily="34" charset="0"/>
            </a:rPr>
            <a:t>e</a:t>
          </a:r>
        </a:p>
        <a:p xmlns:a="http://schemas.openxmlformats.org/drawingml/2006/main">
          <a:pPr algn="ctr"/>
          <a:r>
            <a:rPr lang="it-IT" sz="1400" b="1" baseline="0" dirty="0">
              <a:solidFill>
                <a:srgbClr val="00B0F0"/>
              </a:solidFill>
              <a:latin typeface="Arial" pitchFamily="34" charset="0"/>
              <a:cs typeface="Arial" pitchFamily="34" charset="0"/>
            </a:rPr>
            <a:t>s</a:t>
          </a:r>
          <a:r>
            <a:rPr lang="it-IT" sz="1400" b="1" dirty="0">
              <a:solidFill>
                <a:srgbClr val="00B0F0"/>
              </a:solidFill>
              <a:latin typeface="Arial" pitchFamily="34" charset="0"/>
              <a:cs typeface="Arial" pitchFamily="34" charset="0"/>
            </a:rPr>
            <a:t>alari orari </a:t>
          </a:r>
          <a:r>
            <a:rPr lang="it-IT" sz="1400" b="1" u="none" dirty="0">
              <a:solidFill>
                <a:srgbClr val="00B0F0"/>
              </a:solidFill>
              <a:latin typeface="Arial" pitchFamily="34" charset="0"/>
              <a:cs typeface="Arial" pitchFamily="34" charset="0"/>
            </a:rPr>
            <a:t>reali</a:t>
          </a:r>
          <a:r>
            <a:rPr lang="it-IT" sz="1400" b="1" u="none" dirty="0">
              <a:solidFill>
                <a:schemeClr val="accent6">
                  <a:lumMod val="75000"/>
                </a:schemeClr>
              </a:solidFill>
              <a:latin typeface="Arial" pitchFamily="34" charset="0"/>
              <a:cs typeface="Arial" pitchFamily="34" charset="0"/>
            </a:rPr>
            <a:t> </a:t>
          </a:r>
          <a:r>
            <a:rPr lang="it-IT" sz="1400" b="1" u="none" dirty="0">
              <a:solidFill>
                <a:schemeClr val="bg2">
                  <a:lumMod val="25000"/>
                </a:schemeClr>
              </a:solidFill>
              <a:latin typeface="Arial" pitchFamily="34" charset="0"/>
              <a:cs typeface="Arial" pitchFamily="34" charset="0"/>
            </a:rPr>
            <a:t>nell'industria in senso stretto</a:t>
          </a:r>
          <a:endParaRPr lang="it-IT" sz="1400" b="1" u="none" baseline="0" dirty="0">
            <a:solidFill>
              <a:schemeClr val="bg2">
                <a:lumMod val="25000"/>
              </a:schemeClr>
            </a:solidFill>
            <a:latin typeface="Arial" pitchFamily="34" charset="0"/>
            <a:cs typeface="Arial" pitchFamily="34" charset="0"/>
          </a:endParaRPr>
        </a:p>
        <a:p xmlns:a="http://schemas.openxmlformats.org/drawingml/2006/main">
          <a:pPr algn="ctr"/>
          <a:r>
            <a:rPr lang="it-IT" sz="1200" baseline="0" dirty="0">
              <a:solidFill>
                <a:schemeClr val="bg2">
                  <a:lumMod val="25000"/>
                </a:schemeClr>
              </a:solidFill>
              <a:latin typeface="Arial" pitchFamily="34" charset="0"/>
              <a:cs typeface="Arial" pitchFamily="34" charset="0"/>
            </a:rPr>
            <a:t>(var. % complessiva tra 2000</a:t>
          </a:r>
          <a:r>
            <a:rPr lang="it-IT" sz="1200" dirty="0">
              <a:solidFill>
                <a:schemeClr val="bg2">
                  <a:lumMod val="25000"/>
                </a:schemeClr>
              </a:solidFill>
              <a:latin typeface="Arial" pitchFamily="34" charset="0"/>
              <a:cs typeface="Arial" pitchFamily="34" charset="0"/>
            </a:rPr>
            <a:t> e </a:t>
          </a:r>
          <a:r>
            <a:rPr lang="it-IT" sz="1200" baseline="0" dirty="0">
              <a:solidFill>
                <a:schemeClr val="bg2">
                  <a:lumMod val="25000"/>
                </a:schemeClr>
              </a:solidFill>
              <a:latin typeface="Arial" pitchFamily="34" charset="0"/>
              <a:cs typeface="Arial" pitchFamily="34" charset="0"/>
            </a:rPr>
            <a:t>2019)</a:t>
          </a:r>
          <a:endParaRPr lang="it-IT" sz="1200" dirty="0">
            <a:solidFill>
              <a:schemeClr val="bg2">
                <a:lumMod val="25000"/>
              </a:schemeClr>
            </a:solidFill>
            <a:latin typeface="Arial" pitchFamily="34" charset="0"/>
            <a:cs typeface="Arial" pitchFamily="34" charset="0"/>
          </a:endParaRPr>
        </a:p>
      </cdr:txBody>
    </cdr:sp>
  </cdr:relSizeAnchor>
  <cdr:relSizeAnchor xmlns:cdr="http://schemas.openxmlformats.org/drawingml/2006/chartDrawing">
    <cdr:from>
      <cdr:x>0.24971</cdr:x>
      <cdr:y>0.63912</cdr:y>
    </cdr:from>
    <cdr:to>
      <cdr:x>0.28755</cdr:x>
      <cdr:y>0.69295</cdr:y>
    </cdr:to>
    <cdr:cxnSp macro="">
      <cdr:nvCxnSpPr>
        <cdr:cNvPr id="3" name="Connettore diritto 2">
          <a:extLst xmlns:a="http://schemas.openxmlformats.org/drawingml/2006/main">
            <a:ext uri="{FF2B5EF4-FFF2-40B4-BE49-F238E27FC236}">
              <a16:creationId xmlns:a16="http://schemas.microsoft.com/office/drawing/2014/main" id="{5B19770A-2E92-3C9F-41E7-52189D17C85C}"/>
            </a:ext>
          </a:extLst>
        </cdr:cNvPr>
        <cdr:cNvCxnSpPr/>
      </cdr:nvCxnSpPr>
      <cdr:spPr>
        <a:xfrm xmlns:a="http://schemas.openxmlformats.org/drawingml/2006/main" flipV="1">
          <a:off x="911682" y="2814474"/>
          <a:ext cx="138185" cy="237067"/>
        </a:xfrm>
        <a:prstGeom xmlns:a="http://schemas.openxmlformats.org/drawingml/2006/main" prst="line">
          <a:avLst/>
        </a:prstGeom>
        <a:ln xmlns:a="http://schemas.openxmlformats.org/drawingml/2006/main" w="9525">
          <a:solidFill>
            <a:srgbClr val="00B0F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0.2727</cdr:x>
      <cdr:y>0.02916</cdr:y>
    </cdr:from>
    <cdr:to>
      <cdr:x>0.87385</cdr:x>
      <cdr:y>0.12241</cdr:y>
    </cdr:to>
    <cdr:sp macro="" textlink="">
      <cdr:nvSpPr>
        <cdr:cNvPr id="6" name="CasellaDiTesto 1">
          <a:extLst xmlns:a="http://schemas.openxmlformats.org/drawingml/2006/main">
            <a:ext uri="{FF2B5EF4-FFF2-40B4-BE49-F238E27FC236}">
              <a16:creationId xmlns:a16="http://schemas.microsoft.com/office/drawing/2014/main" id="{3C16821E-2453-800E-BB16-14E8B4AFCFD0}"/>
            </a:ext>
          </a:extLst>
        </cdr:cNvPr>
        <cdr:cNvSpPr txBox="1"/>
      </cdr:nvSpPr>
      <cdr:spPr>
        <a:xfrm xmlns:a="http://schemas.openxmlformats.org/drawingml/2006/main">
          <a:off x="1402080" y="99060"/>
          <a:ext cx="3124200" cy="31242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it-IT"/>
        </a:p>
      </cdr:txBody>
    </cdr:sp>
  </cdr:relSizeAnchor>
  <cdr:relSizeAnchor xmlns:cdr="http://schemas.openxmlformats.org/drawingml/2006/chartDrawing">
    <cdr:from>
      <cdr:x>0.1505</cdr:x>
      <cdr:y>0</cdr:y>
    </cdr:from>
    <cdr:to>
      <cdr:x>0.15074</cdr:x>
      <cdr:y>0</cdr:y>
    </cdr:to>
    <cdr:sp macro="" textlink="">
      <cdr:nvSpPr>
        <cdr:cNvPr id="7" name="CasellaDiTesto 2">
          <a:extLst xmlns:a="http://schemas.openxmlformats.org/drawingml/2006/main">
            <a:ext uri="{FF2B5EF4-FFF2-40B4-BE49-F238E27FC236}">
              <a16:creationId xmlns:a16="http://schemas.microsoft.com/office/drawing/2014/main" id="{2A12ED58-FCAC-5FF0-40FA-934E6554C934}"/>
            </a:ext>
          </a:extLst>
        </cdr:cNvPr>
        <cdr:cNvSpPr txBox="1"/>
      </cdr:nvSpPr>
      <cdr:spPr>
        <a:xfrm xmlns:a="http://schemas.openxmlformats.org/drawingml/2006/main">
          <a:off x="792480" y="0"/>
          <a:ext cx="3390900" cy="58674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it-IT" sz="1200" b="1">
              <a:latin typeface="Arial" pitchFamily="34" charset="0"/>
              <a:cs typeface="Arial" pitchFamily="34" charset="0"/>
            </a:rPr>
            <a:t>Salari orari</a:t>
          </a:r>
          <a:endParaRPr lang="it-IT" sz="1200" b="1" baseline="0">
            <a:latin typeface="Arial" pitchFamily="34" charset="0"/>
            <a:cs typeface="Arial" pitchFamily="34" charset="0"/>
          </a:endParaRPr>
        </a:p>
        <a:p xmlns:a="http://schemas.openxmlformats.org/drawingml/2006/main">
          <a:pPr algn="ctr"/>
          <a:r>
            <a:rPr lang="it-IT" sz="1100" baseline="0">
              <a:latin typeface="Arial" pitchFamily="34" charset="0"/>
              <a:cs typeface="Arial" pitchFamily="34" charset="0"/>
            </a:rPr>
            <a:t>(Industria in senso stretto; 2000=100)</a:t>
          </a:r>
          <a:endParaRPr lang="it-IT" sz="1100">
            <a:latin typeface="Arial" pitchFamily="34" charset="0"/>
            <a:cs typeface="Arial" pitchFamily="34" charset="0"/>
          </a:endParaRPr>
        </a:p>
      </cdr:txBody>
    </cdr:sp>
  </cdr:relSizeAnchor>
  <cdr:relSizeAnchor xmlns:cdr="http://schemas.openxmlformats.org/drawingml/2006/chartDrawing">
    <cdr:from>
      <cdr:x>0.0031</cdr:x>
      <cdr:y>0</cdr:y>
    </cdr:from>
    <cdr:to>
      <cdr:x>1</cdr:x>
      <cdr:y>0.10969</cdr:y>
    </cdr:to>
    <cdr:sp macro="" textlink="">
      <cdr:nvSpPr>
        <cdr:cNvPr id="9" name="CasellaDiTesto 1">
          <a:extLst xmlns:a="http://schemas.openxmlformats.org/drawingml/2006/main">
            <a:ext uri="{FF2B5EF4-FFF2-40B4-BE49-F238E27FC236}">
              <a16:creationId xmlns:a16="http://schemas.microsoft.com/office/drawing/2014/main" id="{F1244AED-D864-66C8-F204-3E3D83B59B2E}"/>
            </a:ext>
          </a:extLst>
        </cdr:cNvPr>
        <cdr:cNvSpPr txBox="1"/>
      </cdr:nvSpPr>
      <cdr:spPr>
        <a:xfrm xmlns:a="http://schemas.openxmlformats.org/drawingml/2006/main">
          <a:off x="7620" y="0"/>
          <a:ext cx="2453640" cy="30090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a:r>
            <a:rPr lang="it-IT" sz="1400" b="1" dirty="0">
              <a:solidFill>
                <a:srgbClr val="C00000"/>
              </a:solidFill>
              <a:latin typeface="Arial" pitchFamily="34" charset="0"/>
              <a:cs typeface="Arial" pitchFamily="34" charset="0"/>
            </a:rPr>
            <a:t>Produttività</a:t>
          </a:r>
          <a:r>
            <a:rPr lang="it-IT" sz="1400" b="1" baseline="0" dirty="0">
              <a:solidFill>
                <a:srgbClr val="C00000"/>
              </a:solidFill>
              <a:latin typeface="Arial" pitchFamily="34" charset="0"/>
              <a:cs typeface="Arial" pitchFamily="34" charset="0"/>
            </a:rPr>
            <a:t> del lavoro </a:t>
          </a:r>
          <a:r>
            <a:rPr lang="it-IT" sz="1400" b="1" baseline="0" dirty="0">
              <a:latin typeface="Arial" pitchFamily="34" charset="0"/>
              <a:cs typeface="Arial" pitchFamily="34" charset="0"/>
            </a:rPr>
            <a:t>e</a:t>
          </a:r>
        </a:p>
        <a:p xmlns:a="http://schemas.openxmlformats.org/drawingml/2006/main">
          <a:pPr algn="ctr"/>
          <a:r>
            <a:rPr lang="it-IT" sz="1400" b="1" baseline="0" dirty="0">
              <a:solidFill>
                <a:srgbClr val="FF9900"/>
              </a:solidFill>
              <a:latin typeface="Arial" pitchFamily="34" charset="0"/>
              <a:cs typeface="Arial" pitchFamily="34" charset="0"/>
            </a:rPr>
            <a:t>s</a:t>
          </a:r>
          <a:r>
            <a:rPr lang="it-IT" sz="1400" b="1" dirty="0">
              <a:solidFill>
                <a:srgbClr val="FF9900"/>
              </a:solidFill>
              <a:latin typeface="Arial" pitchFamily="34" charset="0"/>
              <a:cs typeface="Arial" pitchFamily="34" charset="0"/>
            </a:rPr>
            <a:t>alari orari </a:t>
          </a:r>
          <a:r>
            <a:rPr lang="it-IT" sz="1400" b="1" u="none" dirty="0">
              <a:solidFill>
                <a:srgbClr val="FF9900"/>
              </a:solidFill>
              <a:latin typeface="Arial" pitchFamily="34" charset="0"/>
              <a:cs typeface="Arial" pitchFamily="34" charset="0"/>
            </a:rPr>
            <a:t>reali </a:t>
          </a:r>
          <a:r>
            <a:rPr lang="it-IT" sz="1400" b="1" u="none" dirty="0">
              <a:solidFill>
                <a:schemeClr val="bg2">
                  <a:lumMod val="25000"/>
                </a:schemeClr>
              </a:solidFill>
              <a:latin typeface="Arial" pitchFamily="34" charset="0"/>
              <a:cs typeface="Arial" pitchFamily="34" charset="0"/>
            </a:rPr>
            <a:t>nel totale economia</a:t>
          </a:r>
          <a:endParaRPr lang="it-IT" sz="1400" b="1" u="none" baseline="0" dirty="0">
            <a:solidFill>
              <a:schemeClr val="bg2">
                <a:lumMod val="25000"/>
              </a:schemeClr>
            </a:solidFill>
            <a:latin typeface="Arial" pitchFamily="34" charset="0"/>
            <a:cs typeface="Arial" pitchFamily="34" charset="0"/>
          </a:endParaRPr>
        </a:p>
        <a:p xmlns:a="http://schemas.openxmlformats.org/drawingml/2006/main">
          <a:pPr algn="ctr"/>
          <a:r>
            <a:rPr lang="it-IT" sz="1200" baseline="0" dirty="0">
              <a:solidFill>
                <a:schemeClr val="bg2">
                  <a:lumMod val="25000"/>
                </a:schemeClr>
              </a:solidFill>
              <a:latin typeface="Arial" pitchFamily="34" charset="0"/>
              <a:cs typeface="Arial" pitchFamily="34" charset="0"/>
            </a:rPr>
            <a:t>(var. % complessiva tra 2000 e 2019)</a:t>
          </a:r>
          <a:endParaRPr lang="it-IT" sz="1200" dirty="0">
            <a:solidFill>
              <a:schemeClr val="bg2">
                <a:lumMod val="25000"/>
              </a:schemeClr>
            </a:solidFill>
            <a:latin typeface="Arial" pitchFamily="34" charset="0"/>
            <a:cs typeface="Arial" pitchFamily="34" charset="0"/>
          </a:endParaRPr>
        </a:p>
      </cdr:txBody>
    </cdr:sp>
  </cdr:relSizeAnchor>
  <cdr:relSizeAnchor xmlns:cdr="http://schemas.openxmlformats.org/drawingml/2006/chartDrawing">
    <cdr:from>
      <cdr:x>0.23549</cdr:x>
      <cdr:y>0.75783</cdr:y>
    </cdr:from>
    <cdr:to>
      <cdr:x>0.25436</cdr:x>
      <cdr:y>0.80522</cdr:y>
    </cdr:to>
    <cdr:cxnSp macro="">
      <cdr:nvCxnSpPr>
        <cdr:cNvPr id="3" name="Connettore diritto 2">
          <a:extLst xmlns:a="http://schemas.openxmlformats.org/drawingml/2006/main">
            <a:ext uri="{FF2B5EF4-FFF2-40B4-BE49-F238E27FC236}">
              <a16:creationId xmlns:a16="http://schemas.microsoft.com/office/drawing/2014/main" id="{A7B8B3EA-4A65-CE54-97B7-E49136354995}"/>
            </a:ext>
          </a:extLst>
        </cdr:cNvPr>
        <cdr:cNvCxnSpPr/>
      </cdr:nvCxnSpPr>
      <cdr:spPr>
        <a:xfrm xmlns:a="http://schemas.openxmlformats.org/drawingml/2006/main" flipV="1">
          <a:off x="856256" y="3328389"/>
          <a:ext cx="68597" cy="208141"/>
        </a:xfrm>
        <a:prstGeom xmlns:a="http://schemas.openxmlformats.org/drawingml/2006/main" prst="line">
          <a:avLst/>
        </a:prstGeom>
        <a:ln xmlns:a="http://schemas.openxmlformats.org/drawingml/2006/main" w="9525">
          <a:solidFill>
            <a:srgbClr val="FF66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0.18747</cdr:x>
      <cdr:y>0.78884</cdr:y>
    </cdr:from>
    <cdr:to>
      <cdr:x>0.21155</cdr:x>
      <cdr:y>0.86415</cdr:y>
    </cdr:to>
    <cdr:cxnSp macro="">
      <cdr:nvCxnSpPr>
        <cdr:cNvPr id="4" name="Connettore diritto 3">
          <a:extLst xmlns:a="http://schemas.openxmlformats.org/drawingml/2006/main">
            <a:ext uri="{FF2B5EF4-FFF2-40B4-BE49-F238E27FC236}">
              <a16:creationId xmlns:a16="http://schemas.microsoft.com/office/drawing/2014/main" id="{AC09C93B-93FE-684B-F85D-DA2246DB9EF0}"/>
            </a:ext>
          </a:extLst>
        </cdr:cNvPr>
        <cdr:cNvCxnSpPr/>
      </cdr:nvCxnSpPr>
      <cdr:spPr>
        <a:xfrm xmlns:a="http://schemas.openxmlformats.org/drawingml/2006/main" flipH="1" flipV="1">
          <a:off x="681648" y="3464587"/>
          <a:ext cx="87549" cy="330740"/>
        </a:xfrm>
        <a:prstGeom xmlns:a="http://schemas.openxmlformats.org/drawingml/2006/main" prst="line">
          <a:avLst/>
        </a:prstGeom>
        <a:ln xmlns:a="http://schemas.openxmlformats.org/drawingml/2006/main" w="9525">
          <a:solidFill>
            <a:srgbClr val="C0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4.xml><?xml version="1.0" encoding="utf-8"?>
<c:userShapes xmlns:c="http://schemas.openxmlformats.org/drawingml/2006/chart">
  <cdr:relSizeAnchor xmlns:cdr="http://schemas.openxmlformats.org/drawingml/2006/chartDrawing">
    <cdr:from>
      <cdr:x>0.27246</cdr:x>
      <cdr:y>0.02941</cdr:y>
    </cdr:from>
    <cdr:to>
      <cdr:x>0.87189</cdr:x>
      <cdr:y>0.12145</cdr:y>
    </cdr:to>
    <cdr:sp macro="" textlink="">
      <cdr:nvSpPr>
        <cdr:cNvPr id="2" name="CasellaDiTesto 1"/>
        <cdr:cNvSpPr txBox="1"/>
      </cdr:nvSpPr>
      <cdr:spPr>
        <a:xfrm xmlns:a="http://schemas.openxmlformats.org/drawingml/2006/main">
          <a:off x="1402080" y="99060"/>
          <a:ext cx="3124200" cy="31242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it-IT"/>
        </a:p>
      </cdr:txBody>
    </cdr:sp>
  </cdr:relSizeAnchor>
  <cdr:relSizeAnchor xmlns:cdr="http://schemas.openxmlformats.org/drawingml/2006/chartDrawing">
    <cdr:from>
      <cdr:x>0.18547</cdr:x>
      <cdr:y>0</cdr:y>
    </cdr:from>
    <cdr:to>
      <cdr:x>0.8072</cdr:x>
      <cdr:y>0.14013</cdr:y>
    </cdr:to>
    <cdr:sp macro="" textlink="">
      <cdr:nvSpPr>
        <cdr:cNvPr id="3" name="CasellaDiTesto 2"/>
        <cdr:cNvSpPr txBox="1"/>
      </cdr:nvSpPr>
      <cdr:spPr>
        <a:xfrm xmlns:a="http://schemas.openxmlformats.org/drawingml/2006/main">
          <a:off x="1011555" y="0"/>
          <a:ext cx="3390900" cy="58674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it-IT" sz="1400" b="1" dirty="0">
              <a:solidFill>
                <a:schemeClr val="bg2">
                  <a:lumMod val="25000"/>
                </a:schemeClr>
              </a:solidFill>
              <a:latin typeface="Arial" pitchFamily="34" charset="0"/>
              <a:cs typeface="Arial" pitchFamily="34" charset="0"/>
            </a:rPr>
            <a:t>CLUP orario</a:t>
          </a:r>
          <a:endParaRPr lang="it-IT" sz="1400" b="1" baseline="0" dirty="0">
            <a:solidFill>
              <a:schemeClr val="bg2">
                <a:lumMod val="25000"/>
              </a:schemeClr>
            </a:solidFill>
            <a:latin typeface="Arial" pitchFamily="34" charset="0"/>
            <a:cs typeface="Arial" pitchFamily="34" charset="0"/>
          </a:endParaRPr>
        </a:p>
        <a:p xmlns:a="http://schemas.openxmlformats.org/drawingml/2006/main">
          <a:pPr algn="ctr"/>
          <a:r>
            <a:rPr lang="it-IT" sz="1200" baseline="0" dirty="0">
              <a:solidFill>
                <a:schemeClr val="bg2">
                  <a:lumMod val="25000"/>
                </a:schemeClr>
              </a:solidFill>
              <a:latin typeface="Arial" pitchFamily="34" charset="0"/>
              <a:cs typeface="Arial" pitchFamily="34" charset="0"/>
            </a:rPr>
            <a:t>(Manifatturiero; 2000=100)</a:t>
          </a:r>
          <a:endParaRPr lang="it-IT" sz="1200" dirty="0">
            <a:solidFill>
              <a:schemeClr val="bg2">
                <a:lumMod val="25000"/>
              </a:schemeClr>
            </a:solidFill>
            <a:latin typeface="Arial" pitchFamily="34" charset="0"/>
            <a:cs typeface="Arial" pitchFamily="34" charset="0"/>
          </a:endParaRPr>
        </a:p>
      </cdr:txBody>
    </cdr:sp>
  </cdr:relSizeAnchor>
  <cdr:relSizeAnchor xmlns:cdr="http://schemas.openxmlformats.org/drawingml/2006/chartDrawing">
    <cdr:from>
      <cdr:x>0.01934</cdr:x>
      <cdr:y>0.87689</cdr:y>
    </cdr:from>
    <cdr:to>
      <cdr:x>0.97656</cdr:x>
      <cdr:y>1</cdr:y>
    </cdr:to>
    <cdr:sp macro="" textlink="">
      <cdr:nvSpPr>
        <cdr:cNvPr id="4" name="CasellaDiTesto 1">
          <a:extLst xmlns:a="http://schemas.openxmlformats.org/drawingml/2006/main">
            <a:ext uri="{FF2B5EF4-FFF2-40B4-BE49-F238E27FC236}">
              <a16:creationId xmlns:a16="http://schemas.microsoft.com/office/drawing/2014/main" id="{20AA55FA-DB9D-1529-B920-D145FD419CC3}"/>
            </a:ext>
          </a:extLst>
        </cdr:cNvPr>
        <cdr:cNvSpPr txBox="1"/>
      </cdr:nvSpPr>
      <cdr:spPr>
        <a:xfrm xmlns:a="http://schemas.openxmlformats.org/drawingml/2006/main">
          <a:off x="76960" y="3920066"/>
          <a:ext cx="3809096" cy="55033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it-IT" sz="1000" i="0" dirty="0">
              <a:solidFill>
                <a:schemeClr val="bg2">
                  <a:lumMod val="25000"/>
                </a:schemeClr>
              </a:solidFill>
              <a:latin typeface="Arial" pitchFamily="34" charset="0"/>
              <a:cs typeface="Arial" pitchFamily="34" charset="0"/>
            </a:rPr>
            <a:t>CLUP</a:t>
          </a:r>
          <a:r>
            <a:rPr lang="it-IT" sz="1000" i="0" baseline="0" dirty="0">
              <a:solidFill>
                <a:schemeClr val="bg2">
                  <a:lumMod val="25000"/>
                </a:schemeClr>
              </a:solidFill>
              <a:latin typeface="Arial" pitchFamily="34" charset="0"/>
              <a:cs typeface="Arial" pitchFamily="34" charset="0"/>
            </a:rPr>
            <a:t> calcolato come rapporto tra costo del lavoro orario e produttività oraria.</a:t>
          </a:r>
          <a:endParaRPr lang="it-IT" sz="1000" i="0" dirty="0">
            <a:solidFill>
              <a:schemeClr val="bg2">
                <a:lumMod val="25000"/>
              </a:schemeClr>
            </a:solidFill>
            <a:latin typeface="Arial" pitchFamily="34" charset="0"/>
            <a:cs typeface="Arial" pitchFamily="34" charset="0"/>
          </a:endParaRPr>
        </a:p>
        <a:p xmlns:a="http://schemas.openxmlformats.org/drawingml/2006/main">
          <a:r>
            <a:rPr lang="it-IT" sz="1000" i="1" dirty="0">
              <a:solidFill>
                <a:schemeClr val="bg2">
                  <a:lumMod val="25000"/>
                </a:schemeClr>
              </a:solidFill>
              <a:latin typeface="Arial" pitchFamily="34" charset="0"/>
              <a:cs typeface="Arial" pitchFamily="34" charset="0"/>
            </a:rPr>
            <a:t>Fonte</a:t>
          </a:r>
          <a:r>
            <a:rPr lang="it-IT" sz="1000" dirty="0">
              <a:solidFill>
                <a:schemeClr val="bg2">
                  <a:lumMod val="25000"/>
                </a:schemeClr>
              </a:solidFill>
              <a:latin typeface="Arial" pitchFamily="34" charset="0"/>
              <a:cs typeface="Arial" pitchFamily="34" charset="0"/>
            </a:rPr>
            <a:t>:</a:t>
          </a:r>
          <a:r>
            <a:rPr lang="it-IT" sz="1000" baseline="0" dirty="0">
              <a:solidFill>
                <a:schemeClr val="bg2">
                  <a:lumMod val="25000"/>
                </a:schemeClr>
              </a:solidFill>
              <a:latin typeface="Arial" pitchFamily="34" charset="0"/>
              <a:cs typeface="Arial" pitchFamily="34" charset="0"/>
            </a:rPr>
            <a:t> elaborazioni Centro Studi Confindustria su dati Eurostat.</a:t>
          </a:r>
          <a:endParaRPr lang="it-IT" sz="1000" dirty="0">
            <a:solidFill>
              <a:schemeClr val="bg2">
                <a:lumMod val="25000"/>
              </a:schemeClr>
            </a:solidFill>
            <a:latin typeface="Arial" pitchFamily="34" charset="0"/>
            <a:cs typeface="Arial" pitchFamily="34" charset="0"/>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0.0406</cdr:x>
      <cdr:y>0.87748</cdr:y>
    </cdr:from>
    <cdr:to>
      <cdr:x>0.96831</cdr:x>
      <cdr:y>1</cdr:y>
    </cdr:to>
    <cdr:sp macro="" textlink="">
      <cdr:nvSpPr>
        <cdr:cNvPr id="2" name="CasellaDiTesto 1">
          <a:extLst xmlns:a="http://schemas.openxmlformats.org/drawingml/2006/main">
            <a:ext uri="{FF2B5EF4-FFF2-40B4-BE49-F238E27FC236}">
              <a16:creationId xmlns:a16="http://schemas.microsoft.com/office/drawing/2014/main" id="{3D462E08-055E-4CD1-440F-86E5207D1543}"/>
            </a:ext>
          </a:extLst>
        </cdr:cNvPr>
        <cdr:cNvSpPr txBox="1"/>
      </cdr:nvSpPr>
      <cdr:spPr>
        <a:xfrm xmlns:a="http://schemas.openxmlformats.org/drawingml/2006/main">
          <a:off x="202566" y="3479165"/>
          <a:ext cx="4629149" cy="4857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it-IT" sz="1100"/>
        </a:p>
      </cdr:txBody>
    </cdr:sp>
  </cdr:relSizeAnchor>
  <cdr:relSizeAnchor xmlns:cdr="http://schemas.openxmlformats.org/drawingml/2006/chartDrawing">
    <cdr:from>
      <cdr:x>0</cdr:x>
      <cdr:y>0.84505</cdr:y>
    </cdr:from>
    <cdr:to>
      <cdr:x>0.96034</cdr:x>
      <cdr:y>1</cdr:y>
    </cdr:to>
    <cdr:sp macro="" textlink="">
      <cdr:nvSpPr>
        <cdr:cNvPr id="3" name="CasellaDiTesto 1">
          <a:extLst xmlns:a="http://schemas.openxmlformats.org/drawingml/2006/main">
            <a:ext uri="{FF2B5EF4-FFF2-40B4-BE49-F238E27FC236}">
              <a16:creationId xmlns:a16="http://schemas.microsoft.com/office/drawing/2014/main" id="{D1451F55-BBD3-A692-5101-7F1107F64D1A}"/>
            </a:ext>
          </a:extLst>
        </cdr:cNvPr>
        <cdr:cNvSpPr txBox="1"/>
      </cdr:nvSpPr>
      <cdr:spPr>
        <a:xfrm xmlns:a="http://schemas.openxmlformats.org/drawingml/2006/main">
          <a:off x="0" y="3596875"/>
          <a:ext cx="4217813" cy="65953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it-IT" sz="1000" i="0" dirty="0">
              <a:solidFill>
                <a:schemeClr val="bg2">
                  <a:lumMod val="25000"/>
                </a:schemeClr>
              </a:solidFill>
              <a:latin typeface="Arial" pitchFamily="34" charset="0"/>
              <a:cs typeface="Arial" pitchFamily="34" charset="0"/>
            </a:rPr>
            <a:t>* Margine Operativo Lordo: Valore Aggiunto - Costo del lavoro, ricalcolato sulle ULA totali, assegnando alle ULA indipendenti un costo del lavoro unitario pari a quello delle ULA</a:t>
          </a:r>
          <a:r>
            <a:rPr lang="it-IT" sz="1000" i="0" baseline="0" dirty="0">
              <a:solidFill>
                <a:schemeClr val="bg2">
                  <a:lumMod val="25000"/>
                </a:schemeClr>
              </a:solidFill>
              <a:latin typeface="Arial" pitchFamily="34" charset="0"/>
              <a:cs typeface="Arial" pitchFamily="34" charset="0"/>
            </a:rPr>
            <a:t> dipendenti. </a:t>
          </a:r>
        </a:p>
        <a:p xmlns:a="http://schemas.openxmlformats.org/drawingml/2006/main">
          <a:r>
            <a:rPr lang="it-IT" sz="1000" i="0" baseline="0" dirty="0">
              <a:solidFill>
                <a:schemeClr val="bg2">
                  <a:lumMod val="25000"/>
                </a:schemeClr>
              </a:solidFill>
              <a:latin typeface="Arial" pitchFamily="34" charset="0"/>
              <a:cs typeface="Arial" pitchFamily="34" charset="0"/>
            </a:rPr>
            <a:t>Fonte</a:t>
          </a:r>
          <a:r>
            <a:rPr lang="it-IT" sz="1000" dirty="0">
              <a:solidFill>
                <a:schemeClr val="bg2">
                  <a:lumMod val="25000"/>
                </a:schemeClr>
              </a:solidFill>
              <a:latin typeface="Arial" pitchFamily="34" charset="0"/>
              <a:cs typeface="Arial" pitchFamily="34" charset="0"/>
            </a:rPr>
            <a:t>:</a:t>
          </a:r>
          <a:r>
            <a:rPr lang="it-IT" sz="1000" baseline="0" dirty="0">
              <a:solidFill>
                <a:schemeClr val="bg2">
                  <a:lumMod val="25000"/>
                </a:schemeClr>
              </a:solidFill>
              <a:latin typeface="Arial" pitchFamily="34" charset="0"/>
              <a:cs typeface="Arial" pitchFamily="34" charset="0"/>
            </a:rPr>
            <a:t> elaborazioni Centro Studi Confindustria su dati Eurostat.</a:t>
          </a:r>
          <a:endParaRPr lang="it-IT" sz="1000" dirty="0">
            <a:solidFill>
              <a:schemeClr val="bg2">
                <a:lumMod val="25000"/>
              </a:schemeClr>
            </a:solidFill>
            <a:latin typeface="Arial" pitchFamily="34" charset="0"/>
            <a:cs typeface="Arial" pitchFamily="34"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534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5348"/>
          </a:xfrm>
          <a:prstGeom prst="rect">
            <a:avLst/>
          </a:prstGeom>
        </p:spPr>
        <p:txBody>
          <a:bodyPr vert="horz" lIns="91440" tIns="45720" rIns="91440" bIns="45720" rtlCol="0"/>
          <a:lstStyle>
            <a:lvl1pPr algn="r">
              <a:defRPr sz="1200"/>
            </a:lvl1pPr>
          </a:lstStyle>
          <a:p>
            <a:fld id="{B35369DA-A5B8-8C44-A3FB-0B3C33168224}" type="datetimeFigureOut">
              <a:rPr lang="it-IT" smtClean="0"/>
              <a:t>05/07/2023</a:t>
            </a:fld>
            <a:endParaRPr lang="it-IT"/>
          </a:p>
        </p:txBody>
      </p:sp>
      <p:sp>
        <p:nvSpPr>
          <p:cNvPr id="4" name="Segnaposto immagine diapositiva 3"/>
          <p:cNvSpPr>
            <a:spLocks noGrp="1" noRot="1" noChangeAspect="1"/>
          </p:cNvSpPr>
          <p:nvPr>
            <p:ph type="sldImg" idx="2"/>
          </p:nvPr>
        </p:nvSpPr>
        <p:spPr>
          <a:xfrm>
            <a:off x="1177925" y="1233488"/>
            <a:ext cx="4441825" cy="3332162"/>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51219"/>
            <a:ext cx="5438140" cy="3887361"/>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377317"/>
            <a:ext cx="2945659" cy="49534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377317"/>
            <a:ext cx="2945659" cy="495347"/>
          </a:xfrm>
          <a:prstGeom prst="rect">
            <a:avLst/>
          </a:prstGeom>
        </p:spPr>
        <p:txBody>
          <a:bodyPr vert="horz" lIns="91440" tIns="45720" rIns="91440" bIns="45720" rtlCol="0" anchor="b"/>
          <a:lstStyle>
            <a:lvl1pPr algn="r">
              <a:defRPr sz="1200"/>
            </a:lvl1pPr>
          </a:lstStyle>
          <a:p>
            <a:fld id="{0E9679CF-FD6B-8B41-A0A4-D527132FA2B4}" type="slidenum">
              <a:rPr lang="it-IT" smtClean="0"/>
              <a:t>‹N›</a:t>
            </a:fld>
            <a:endParaRPr lang="it-IT"/>
          </a:p>
        </p:txBody>
      </p:sp>
    </p:spTree>
    <p:extLst>
      <p:ext uri="{BB962C8B-B14F-4D97-AF65-F5344CB8AC3E}">
        <p14:creationId xmlns:p14="http://schemas.microsoft.com/office/powerpoint/2010/main" val="2262025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grpSp>
        <p:nvGrpSpPr>
          <p:cNvPr id="7" name="Gruppo 6">
            <a:extLst>
              <a:ext uri="{FF2B5EF4-FFF2-40B4-BE49-F238E27FC236}">
                <a16:creationId xmlns:a16="http://schemas.microsoft.com/office/drawing/2014/main" id="{B805455C-437E-2244-843F-2AA453C9D30E}"/>
              </a:ext>
            </a:extLst>
          </p:cNvPr>
          <p:cNvGrpSpPr/>
          <p:nvPr userDrawn="1"/>
        </p:nvGrpSpPr>
        <p:grpSpPr>
          <a:xfrm>
            <a:off x="-2333621" y="-113228"/>
            <a:ext cx="6846245" cy="7143422"/>
            <a:chOff x="-1774567" y="-19829"/>
            <a:chExt cx="6662903" cy="6910907"/>
          </a:xfrm>
        </p:grpSpPr>
        <p:sp>
          <p:nvSpPr>
            <p:cNvPr id="8" name="Figura a mano libera 7">
              <a:extLst>
                <a:ext uri="{FF2B5EF4-FFF2-40B4-BE49-F238E27FC236}">
                  <a16:creationId xmlns:a16="http://schemas.microsoft.com/office/drawing/2014/main" id="{56CB6777-68A9-4341-A137-A30058777420}"/>
                </a:ext>
              </a:extLst>
            </p:cNvPr>
            <p:cNvSpPr/>
            <p:nvPr/>
          </p:nvSpPr>
          <p:spPr>
            <a:xfrm flipH="1">
              <a:off x="-1262750" y="-13888"/>
              <a:ext cx="6151086" cy="6904965"/>
            </a:xfrm>
            <a:custGeom>
              <a:avLst/>
              <a:gdLst>
                <a:gd name="connsiteX0" fmla="*/ 503525 w 978851"/>
                <a:gd name="connsiteY0" fmla="*/ 0 h 930512"/>
                <a:gd name="connsiteX1" fmla="*/ 978851 w 978851"/>
                <a:gd name="connsiteY1" fmla="*/ 4028 h 930512"/>
                <a:gd name="connsiteX2" fmla="*/ 467271 w 978851"/>
                <a:gd name="connsiteY2" fmla="*/ 930512 h 930512"/>
                <a:gd name="connsiteX3" fmla="*/ 0 w 978851"/>
                <a:gd name="connsiteY3" fmla="*/ 926484 h 930512"/>
                <a:gd name="connsiteX4" fmla="*/ 503525 w 978851"/>
                <a:gd name="connsiteY4" fmla="*/ 0 h 930512"/>
                <a:gd name="connsiteX0" fmla="*/ 503525 w 992392"/>
                <a:gd name="connsiteY0" fmla="*/ 5636 h 936148"/>
                <a:gd name="connsiteX1" fmla="*/ 992392 w 992392"/>
                <a:gd name="connsiteY1" fmla="*/ 0 h 936148"/>
                <a:gd name="connsiteX2" fmla="*/ 467271 w 992392"/>
                <a:gd name="connsiteY2" fmla="*/ 936148 h 936148"/>
                <a:gd name="connsiteX3" fmla="*/ 0 w 992392"/>
                <a:gd name="connsiteY3" fmla="*/ 932120 h 936148"/>
                <a:gd name="connsiteX4" fmla="*/ 503525 w 992392"/>
                <a:gd name="connsiteY4" fmla="*/ 5636 h 936148"/>
                <a:gd name="connsiteX0" fmla="*/ 496755 w 992392"/>
                <a:gd name="connsiteY0" fmla="*/ 2415 h 936148"/>
                <a:gd name="connsiteX1" fmla="*/ 992392 w 992392"/>
                <a:gd name="connsiteY1" fmla="*/ 0 h 936148"/>
                <a:gd name="connsiteX2" fmla="*/ 467271 w 992392"/>
                <a:gd name="connsiteY2" fmla="*/ 936148 h 936148"/>
                <a:gd name="connsiteX3" fmla="*/ 0 w 992392"/>
                <a:gd name="connsiteY3" fmla="*/ 932120 h 936148"/>
                <a:gd name="connsiteX4" fmla="*/ 496755 w 992392"/>
                <a:gd name="connsiteY4" fmla="*/ 2415 h 936148"/>
                <a:gd name="connsiteX0" fmla="*/ 496755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496755 w 992392"/>
                <a:gd name="connsiteY4" fmla="*/ 2415 h 936148"/>
                <a:gd name="connsiteX0" fmla="*/ 662637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662637 w 992392"/>
                <a:gd name="connsiteY4" fmla="*/ 2415 h 936148"/>
                <a:gd name="connsiteX0" fmla="*/ 503525 w 833280"/>
                <a:gd name="connsiteY0" fmla="*/ 2415 h 936148"/>
                <a:gd name="connsiteX1" fmla="*/ 833280 w 833280"/>
                <a:gd name="connsiteY1" fmla="*/ 0 h 936148"/>
                <a:gd name="connsiteX2" fmla="*/ 318315 w 833280"/>
                <a:gd name="connsiteY2" fmla="*/ 936148 h 936148"/>
                <a:gd name="connsiteX3" fmla="*/ 0 w 833280"/>
                <a:gd name="connsiteY3" fmla="*/ 932120 h 936148"/>
                <a:gd name="connsiteX4" fmla="*/ 503525 w 833280"/>
                <a:gd name="connsiteY4" fmla="*/ 2415 h 936148"/>
                <a:gd name="connsiteX0" fmla="*/ 533993 w 863748"/>
                <a:gd name="connsiteY0" fmla="*/ 2415 h 936148"/>
                <a:gd name="connsiteX1" fmla="*/ 863748 w 863748"/>
                <a:gd name="connsiteY1" fmla="*/ 0 h 936148"/>
                <a:gd name="connsiteX2" fmla="*/ 348783 w 863748"/>
                <a:gd name="connsiteY2" fmla="*/ 936148 h 936148"/>
                <a:gd name="connsiteX3" fmla="*/ 0 w 863748"/>
                <a:gd name="connsiteY3" fmla="*/ 935341 h 936148"/>
                <a:gd name="connsiteX4" fmla="*/ 533993 w 863748"/>
                <a:gd name="connsiteY4" fmla="*/ 2415 h 9361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748" h="936148">
                  <a:moveTo>
                    <a:pt x="533993" y="2415"/>
                  </a:moveTo>
                  <a:lnTo>
                    <a:pt x="863748" y="0"/>
                  </a:lnTo>
                  <a:lnTo>
                    <a:pt x="348783" y="936148"/>
                  </a:lnTo>
                  <a:lnTo>
                    <a:pt x="0" y="935341"/>
                  </a:lnTo>
                  <a:lnTo>
                    <a:pt x="533993" y="2415"/>
                  </a:lnTo>
                  <a:close/>
                </a:path>
              </a:pathLst>
            </a:custGeom>
            <a:gradFill flip="none" rotWithShape="1">
              <a:gsLst>
                <a:gs pos="0">
                  <a:srgbClr val="00A2C0">
                    <a:alpha val="3000"/>
                    <a:lumMod val="96000"/>
                    <a:lumOff val="4000"/>
                  </a:srgbClr>
                </a:gs>
                <a:gs pos="100000">
                  <a:schemeClr val="accent1">
                    <a:shade val="100000"/>
                    <a:satMod val="115000"/>
                    <a:lumMod val="0"/>
                    <a:lumOff val="10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a:t> </a:t>
              </a:r>
            </a:p>
          </p:txBody>
        </p:sp>
        <p:grpSp>
          <p:nvGrpSpPr>
            <p:cNvPr id="9" name="Gruppo 8">
              <a:extLst>
                <a:ext uri="{FF2B5EF4-FFF2-40B4-BE49-F238E27FC236}">
                  <a16:creationId xmlns:a16="http://schemas.microsoft.com/office/drawing/2014/main" id="{318EE216-BDEF-A24A-A663-999CDFAA32BE}"/>
                </a:ext>
              </a:extLst>
            </p:cNvPr>
            <p:cNvGrpSpPr/>
            <p:nvPr/>
          </p:nvGrpSpPr>
          <p:grpSpPr>
            <a:xfrm>
              <a:off x="-1774567" y="-19829"/>
              <a:ext cx="6662903" cy="6910907"/>
              <a:chOff x="-1774567" y="-19829"/>
              <a:chExt cx="6662903" cy="6910907"/>
            </a:xfrm>
          </p:grpSpPr>
          <p:sp>
            <p:nvSpPr>
              <p:cNvPr id="11" name="Figura a mano libera 10">
                <a:extLst>
                  <a:ext uri="{FF2B5EF4-FFF2-40B4-BE49-F238E27FC236}">
                    <a16:creationId xmlns:a16="http://schemas.microsoft.com/office/drawing/2014/main" id="{FE1177DF-9242-324E-AEA8-11803486B08A}"/>
                  </a:ext>
                </a:extLst>
              </p:cNvPr>
              <p:cNvSpPr/>
              <p:nvPr/>
            </p:nvSpPr>
            <p:spPr>
              <a:xfrm>
                <a:off x="-1300580" y="-19829"/>
                <a:ext cx="6188916" cy="6910907"/>
              </a:xfrm>
              <a:custGeom>
                <a:avLst/>
                <a:gdLst>
                  <a:gd name="connsiteX0" fmla="*/ 503525 w 978851"/>
                  <a:gd name="connsiteY0" fmla="*/ 0 h 930512"/>
                  <a:gd name="connsiteX1" fmla="*/ 978851 w 978851"/>
                  <a:gd name="connsiteY1" fmla="*/ 4028 h 930512"/>
                  <a:gd name="connsiteX2" fmla="*/ 467271 w 978851"/>
                  <a:gd name="connsiteY2" fmla="*/ 930512 h 930512"/>
                  <a:gd name="connsiteX3" fmla="*/ 0 w 978851"/>
                  <a:gd name="connsiteY3" fmla="*/ 926484 h 930512"/>
                  <a:gd name="connsiteX4" fmla="*/ 503525 w 978851"/>
                  <a:gd name="connsiteY4" fmla="*/ 0 h 930512"/>
                  <a:gd name="connsiteX0" fmla="*/ 503525 w 992392"/>
                  <a:gd name="connsiteY0" fmla="*/ 5636 h 936148"/>
                  <a:gd name="connsiteX1" fmla="*/ 992392 w 992392"/>
                  <a:gd name="connsiteY1" fmla="*/ 0 h 936148"/>
                  <a:gd name="connsiteX2" fmla="*/ 467271 w 992392"/>
                  <a:gd name="connsiteY2" fmla="*/ 936148 h 936148"/>
                  <a:gd name="connsiteX3" fmla="*/ 0 w 992392"/>
                  <a:gd name="connsiteY3" fmla="*/ 932120 h 936148"/>
                  <a:gd name="connsiteX4" fmla="*/ 503525 w 992392"/>
                  <a:gd name="connsiteY4" fmla="*/ 5636 h 936148"/>
                  <a:gd name="connsiteX0" fmla="*/ 496755 w 992392"/>
                  <a:gd name="connsiteY0" fmla="*/ 2415 h 936148"/>
                  <a:gd name="connsiteX1" fmla="*/ 992392 w 992392"/>
                  <a:gd name="connsiteY1" fmla="*/ 0 h 936148"/>
                  <a:gd name="connsiteX2" fmla="*/ 467271 w 992392"/>
                  <a:gd name="connsiteY2" fmla="*/ 936148 h 936148"/>
                  <a:gd name="connsiteX3" fmla="*/ 0 w 992392"/>
                  <a:gd name="connsiteY3" fmla="*/ 932120 h 936148"/>
                  <a:gd name="connsiteX4" fmla="*/ 496755 w 992392"/>
                  <a:gd name="connsiteY4" fmla="*/ 2415 h 936148"/>
                  <a:gd name="connsiteX0" fmla="*/ 496755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496755 w 992392"/>
                  <a:gd name="connsiteY4" fmla="*/ 2415 h 936148"/>
                  <a:gd name="connsiteX0" fmla="*/ 618627 w 992392"/>
                  <a:gd name="connsiteY0" fmla="*/ 0 h 936955"/>
                  <a:gd name="connsiteX1" fmla="*/ 992392 w 992392"/>
                  <a:gd name="connsiteY1" fmla="*/ 807 h 936955"/>
                  <a:gd name="connsiteX2" fmla="*/ 477427 w 992392"/>
                  <a:gd name="connsiteY2" fmla="*/ 936955 h 936955"/>
                  <a:gd name="connsiteX3" fmla="*/ 0 w 992392"/>
                  <a:gd name="connsiteY3" fmla="*/ 932927 h 936955"/>
                  <a:gd name="connsiteX4" fmla="*/ 618627 w 992392"/>
                  <a:gd name="connsiteY4" fmla="*/ 0 h 936955"/>
                  <a:gd name="connsiteX0" fmla="*/ 483213 w 856978"/>
                  <a:gd name="connsiteY0" fmla="*/ 0 h 942591"/>
                  <a:gd name="connsiteX1" fmla="*/ 856978 w 856978"/>
                  <a:gd name="connsiteY1" fmla="*/ 807 h 942591"/>
                  <a:gd name="connsiteX2" fmla="*/ 342013 w 856978"/>
                  <a:gd name="connsiteY2" fmla="*/ 936955 h 942591"/>
                  <a:gd name="connsiteX3" fmla="*/ 0 w 856978"/>
                  <a:gd name="connsiteY3" fmla="*/ 942591 h 942591"/>
                  <a:gd name="connsiteX4" fmla="*/ 483213 w 856978"/>
                  <a:gd name="connsiteY4" fmla="*/ 0 h 942591"/>
                  <a:gd name="connsiteX0" fmla="*/ 510296 w 884061"/>
                  <a:gd name="connsiteY0" fmla="*/ 0 h 939370"/>
                  <a:gd name="connsiteX1" fmla="*/ 884061 w 884061"/>
                  <a:gd name="connsiteY1" fmla="*/ 807 h 939370"/>
                  <a:gd name="connsiteX2" fmla="*/ 369096 w 884061"/>
                  <a:gd name="connsiteY2" fmla="*/ 936955 h 939370"/>
                  <a:gd name="connsiteX3" fmla="*/ 0 w 884061"/>
                  <a:gd name="connsiteY3" fmla="*/ 939370 h 939370"/>
                  <a:gd name="connsiteX4" fmla="*/ 510296 w 884061"/>
                  <a:gd name="connsiteY4" fmla="*/ 0 h 939370"/>
                  <a:gd name="connsiteX0" fmla="*/ 530608 w 884061"/>
                  <a:gd name="connsiteY0" fmla="*/ 0 h 939370"/>
                  <a:gd name="connsiteX1" fmla="*/ 884061 w 884061"/>
                  <a:gd name="connsiteY1" fmla="*/ 807 h 939370"/>
                  <a:gd name="connsiteX2" fmla="*/ 369096 w 884061"/>
                  <a:gd name="connsiteY2" fmla="*/ 936955 h 939370"/>
                  <a:gd name="connsiteX3" fmla="*/ 0 w 884061"/>
                  <a:gd name="connsiteY3" fmla="*/ 939370 h 939370"/>
                  <a:gd name="connsiteX4" fmla="*/ 530608 w 884061"/>
                  <a:gd name="connsiteY4" fmla="*/ 0 h 9393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4061" h="939370">
                    <a:moveTo>
                      <a:pt x="530608" y="0"/>
                    </a:moveTo>
                    <a:lnTo>
                      <a:pt x="884061" y="807"/>
                    </a:lnTo>
                    <a:lnTo>
                      <a:pt x="369096" y="936955"/>
                    </a:lnTo>
                    <a:lnTo>
                      <a:pt x="0" y="939370"/>
                    </a:lnTo>
                    <a:lnTo>
                      <a:pt x="530608" y="0"/>
                    </a:lnTo>
                    <a:close/>
                  </a:path>
                </a:pathLst>
              </a:custGeom>
              <a:solidFill>
                <a:srgbClr val="53C1E4">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a:t> </a:t>
                </a:r>
              </a:p>
            </p:txBody>
          </p:sp>
          <p:sp>
            <p:nvSpPr>
              <p:cNvPr id="12" name="Figura a mano libera 11">
                <a:extLst>
                  <a:ext uri="{FF2B5EF4-FFF2-40B4-BE49-F238E27FC236}">
                    <a16:creationId xmlns:a16="http://schemas.microsoft.com/office/drawing/2014/main" id="{3998410A-EF9E-EA4C-87D0-D5AA30B3BD67}"/>
                  </a:ext>
                </a:extLst>
              </p:cNvPr>
              <p:cNvSpPr/>
              <p:nvPr/>
            </p:nvSpPr>
            <p:spPr>
              <a:xfrm flipH="1">
                <a:off x="-1774567" y="-13887"/>
                <a:ext cx="6046720" cy="6887208"/>
              </a:xfrm>
              <a:custGeom>
                <a:avLst/>
                <a:gdLst>
                  <a:gd name="connsiteX0" fmla="*/ 503525 w 978851"/>
                  <a:gd name="connsiteY0" fmla="*/ 0 h 930512"/>
                  <a:gd name="connsiteX1" fmla="*/ 978851 w 978851"/>
                  <a:gd name="connsiteY1" fmla="*/ 4028 h 930512"/>
                  <a:gd name="connsiteX2" fmla="*/ 467271 w 978851"/>
                  <a:gd name="connsiteY2" fmla="*/ 930512 h 930512"/>
                  <a:gd name="connsiteX3" fmla="*/ 0 w 978851"/>
                  <a:gd name="connsiteY3" fmla="*/ 926484 h 930512"/>
                  <a:gd name="connsiteX4" fmla="*/ 503525 w 978851"/>
                  <a:gd name="connsiteY4" fmla="*/ 0 h 930512"/>
                  <a:gd name="connsiteX0" fmla="*/ 503525 w 992392"/>
                  <a:gd name="connsiteY0" fmla="*/ 5636 h 936148"/>
                  <a:gd name="connsiteX1" fmla="*/ 992392 w 992392"/>
                  <a:gd name="connsiteY1" fmla="*/ 0 h 936148"/>
                  <a:gd name="connsiteX2" fmla="*/ 467271 w 992392"/>
                  <a:gd name="connsiteY2" fmla="*/ 936148 h 936148"/>
                  <a:gd name="connsiteX3" fmla="*/ 0 w 992392"/>
                  <a:gd name="connsiteY3" fmla="*/ 932120 h 936148"/>
                  <a:gd name="connsiteX4" fmla="*/ 503525 w 992392"/>
                  <a:gd name="connsiteY4" fmla="*/ 5636 h 936148"/>
                  <a:gd name="connsiteX0" fmla="*/ 496755 w 992392"/>
                  <a:gd name="connsiteY0" fmla="*/ 2415 h 936148"/>
                  <a:gd name="connsiteX1" fmla="*/ 992392 w 992392"/>
                  <a:gd name="connsiteY1" fmla="*/ 0 h 936148"/>
                  <a:gd name="connsiteX2" fmla="*/ 467271 w 992392"/>
                  <a:gd name="connsiteY2" fmla="*/ 936148 h 936148"/>
                  <a:gd name="connsiteX3" fmla="*/ 0 w 992392"/>
                  <a:gd name="connsiteY3" fmla="*/ 932120 h 936148"/>
                  <a:gd name="connsiteX4" fmla="*/ 496755 w 992392"/>
                  <a:gd name="connsiteY4" fmla="*/ 2415 h 936148"/>
                  <a:gd name="connsiteX0" fmla="*/ 496755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496755 w 992392"/>
                  <a:gd name="connsiteY4" fmla="*/ 2415 h 936148"/>
                  <a:gd name="connsiteX0" fmla="*/ 662637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662637 w 992392"/>
                  <a:gd name="connsiteY4" fmla="*/ 2415 h 936148"/>
                  <a:gd name="connsiteX0" fmla="*/ 503525 w 833280"/>
                  <a:gd name="connsiteY0" fmla="*/ 2415 h 936148"/>
                  <a:gd name="connsiteX1" fmla="*/ 833280 w 833280"/>
                  <a:gd name="connsiteY1" fmla="*/ 0 h 936148"/>
                  <a:gd name="connsiteX2" fmla="*/ 318315 w 833280"/>
                  <a:gd name="connsiteY2" fmla="*/ 936148 h 936148"/>
                  <a:gd name="connsiteX3" fmla="*/ 0 w 833280"/>
                  <a:gd name="connsiteY3" fmla="*/ 932120 h 936148"/>
                  <a:gd name="connsiteX4" fmla="*/ 503525 w 833280"/>
                  <a:gd name="connsiteY4" fmla="*/ 2415 h 936148"/>
                  <a:gd name="connsiteX0" fmla="*/ 533993 w 863748"/>
                  <a:gd name="connsiteY0" fmla="*/ 2415 h 936148"/>
                  <a:gd name="connsiteX1" fmla="*/ 863748 w 863748"/>
                  <a:gd name="connsiteY1" fmla="*/ 0 h 936148"/>
                  <a:gd name="connsiteX2" fmla="*/ 348783 w 863748"/>
                  <a:gd name="connsiteY2" fmla="*/ 936148 h 936148"/>
                  <a:gd name="connsiteX3" fmla="*/ 0 w 863748"/>
                  <a:gd name="connsiteY3" fmla="*/ 935341 h 936148"/>
                  <a:gd name="connsiteX4" fmla="*/ 533993 w 863748"/>
                  <a:gd name="connsiteY4" fmla="*/ 2415 h 9361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748" h="936148">
                    <a:moveTo>
                      <a:pt x="533993" y="2415"/>
                    </a:moveTo>
                    <a:lnTo>
                      <a:pt x="863748" y="0"/>
                    </a:lnTo>
                    <a:lnTo>
                      <a:pt x="348783" y="936148"/>
                    </a:lnTo>
                    <a:lnTo>
                      <a:pt x="0" y="935341"/>
                    </a:lnTo>
                    <a:lnTo>
                      <a:pt x="533993" y="2415"/>
                    </a:lnTo>
                    <a:close/>
                  </a:path>
                </a:pathLst>
              </a:custGeom>
              <a:solidFill>
                <a:srgbClr val="0092CB">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a:t> </a:t>
                </a:r>
              </a:p>
            </p:txBody>
          </p:sp>
        </p:grpSp>
        <p:sp>
          <p:nvSpPr>
            <p:cNvPr id="10" name="Figura a mano libera 9">
              <a:extLst>
                <a:ext uri="{FF2B5EF4-FFF2-40B4-BE49-F238E27FC236}">
                  <a16:creationId xmlns:a16="http://schemas.microsoft.com/office/drawing/2014/main" id="{66D2DEA4-F7F5-9D42-9352-A08D5C9CD633}"/>
                </a:ext>
              </a:extLst>
            </p:cNvPr>
            <p:cNvSpPr/>
            <p:nvPr/>
          </p:nvSpPr>
          <p:spPr>
            <a:xfrm>
              <a:off x="-1774567" y="-19829"/>
              <a:ext cx="6188916" cy="6910907"/>
            </a:xfrm>
            <a:custGeom>
              <a:avLst/>
              <a:gdLst>
                <a:gd name="connsiteX0" fmla="*/ 503525 w 978851"/>
                <a:gd name="connsiteY0" fmla="*/ 0 h 930512"/>
                <a:gd name="connsiteX1" fmla="*/ 978851 w 978851"/>
                <a:gd name="connsiteY1" fmla="*/ 4028 h 930512"/>
                <a:gd name="connsiteX2" fmla="*/ 467271 w 978851"/>
                <a:gd name="connsiteY2" fmla="*/ 930512 h 930512"/>
                <a:gd name="connsiteX3" fmla="*/ 0 w 978851"/>
                <a:gd name="connsiteY3" fmla="*/ 926484 h 930512"/>
                <a:gd name="connsiteX4" fmla="*/ 503525 w 978851"/>
                <a:gd name="connsiteY4" fmla="*/ 0 h 930512"/>
                <a:gd name="connsiteX0" fmla="*/ 503525 w 992392"/>
                <a:gd name="connsiteY0" fmla="*/ 5636 h 936148"/>
                <a:gd name="connsiteX1" fmla="*/ 992392 w 992392"/>
                <a:gd name="connsiteY1" fmla="*/ 0 h 936148"/>
                <a:gd name="connsiteX2" fmla="*/ 467271 w 992392"/>
                <a:gd name="connsiteY2" fmla="*/ 936148 h 936148"/>
                <a:gd name="connsiteX3" fmla="*/ 0 w 992392"/>
                <a:gd name="connsiteY3" fmla="*/ 932120 h 936148"/>
                <a:gd name="connsiteX4" fmla="*/ 503525 w 992392"/>
                <a:gd name="connsiteY4" fmla="*/ 5636 h 936148"/>
                <a:gd name="connsiteX0" fmla="*/ 496755 w 992392"/>
                <a:gd name="connsiteY0" fmla="*/ 2415 h 936148"/>
                <a:gd name="connsiteX1" fmla="*/ 992392 w 992392"/>
                <a:gd name="connsiteY1" fmla="*/ 0 h 936148"/>
                <a:gd name="connsiteX2" fmla="*/ 467271 w 992392"/>
                <a:gd name="connsiteY2" fmla="*/ 936148 h 936148"/>
                <a:gd name="connsiteX3" fmla="*/ 0 w 992392"/>
                <a:gd name="connsiteY3" fmla="*/ 932120 h 936148"/>
                <a:gd name="connsiteX4" fmla="*/ 496755 w 992392"/>
                <a:gd name="connsiteY4" fmla="*/ 2415 h 936148"/>
                <a:gd name="connsiteX0" fmla="*/ 496755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496755 w 992392"/>
                <a:gd name="connsiteY4" fmla="*/ 2415 h 936148"/>
                <a:gd name="connsiteX0" fmla="*/ 618627 w 992392"/>
                <a:gd name="connsiteY0" fmla="*/ 0 h 936955"/>
                <a:gd name="connsiteX1" fmla="*/ 992392 w 992392"/>
                <a:gd name="connsiteY1" fmla="*/ 807 h 936955"/>
                <a:gd name="connsiteX2" fmla="*/ 477427 w 992392"/>
                <a:gd name="connsiteY2" fmla="*/ 936955 h 936955"/>
                <a:gd name="connsiteX3" fmla="*/ 0 w 992392"/>
                <a:gd name="connsiteY3" fmla="*/ 932927 h 936955"/>
                <a:gd name="connsiteX4" fmla="*/ 618627 w 992392"/>
                <a:gd name="connsiteY4" fmla="*/ 0 h 936955"/>
                <a:gd name="connsiteX0" fmla="*/ 483213 w 856978"/>
                <a:gd name="connsiteY0" fmla="*/ 0 h 942591"/>
                <a:gd name="connsiteX1" fmla="*/ 856978 w 856978"/>
                <a:gd name="connsiteY1" fmla="*/ 807 h 942591"/>
                <a:gd name="connsiteX2" fmla="*/ 342013 w 856978"/>
                <a:gd name="connsiteY2" fmla="*/ 936955 h 942591"/>
                <a:gd name="connsiteX3" fmla="*/ 0 w 856978"/>
                <a:gd name="connsiteY3" fmla="*/ 942591 h 942591"/>
                <a:gd name="connsiteX4" fmla="*/ 483213 w 856978"/>
                <a:gd name="connsiteY4" fmla="*/ 0 h 942591"/>
                <a:gd name="connsiteX0" fmla="*/ 510296 w 884061"/>
                <a:gd name="connsiteY0" fmla="*/ 0 h 939370"/>
                <a:gd name="connsiteX1" fmla="*/ 884061 w 884061"/>
                <a:gd name="connsiteY1" fmla="*/ 807 h 939370"/>
                <a:gd name="connsiteX2" fmla="*/ 369096 w 884061"/>
                <a:gd name="connsiteY2" fmla="*/ 936955 h 939370"/>
                <a:gd name="connsiteX3" fmla="*/ 0 w 884061"/>
                <a:gd name="connsiteY3" fmla="*/ 939370 h 939370"/>
                <a:gd name="connsiteX4" fmla="*/ 510296 w 884061"/>
                <a:gd name="connsiteY4" fmla="*/ 0 h 939370"/>
                <a:gd name="connsiteX0" fmla="*/ 530608 w 884061"/>
                <a:gd name="connsiteY0" fmla="*/ 0 h 939370"/>
                <a:gd name="connsiteX1" fmla="*/ 884061 w 884061"/>
                <a:gd name="connsiteY1" fmla="*/ 807 h 939370"/>
                <a:gd name="connsiteX2" fmla="*/ 369096 w 884061"/>
                <a:gd name="connsiteY2" fmla="*/ 936955 h 939370"/>
                <a:gd name="connsiteX3" fmla="*/ 0 w 884061"/>
                <a:gd name="connsiteY3" fmla="*/ 939370 h 939370"/>
                <a:gd name="connsiteX4" fmla="*/ 530608 w 884061"/>
                <a:gd name="connsiteY4" fmla="*/ 0 h 9393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4061" h="939370">
                  <a:moveTo>
                    <a:pt x="530608" y="0"/>
                  </a:moveTo>
                  <a:lnTo>
                    <a:pt x="884061" y="807"/>
                  </a:lnTo>
                  <a:lnTo>
                    <a:pt x="369096" y="936955"/>
                  </a:lnTo>
                  <a:lnTo>
                    <a:pt x="0" y="939370"/>
                  </a:lnTo>
                  <a:lnTo>
                    <a:pt x="530608" y="0"/>
                  </a:lnTo>
                  <a:close/>
                </a:path>
              </a:pathLst>
            </a:custGeom>
            <a:gradFill flip="none" rotWithShape="1">
              <a:gsLst>
                <a:gs pos="0">
                  <a:schemeClr val="accent1">
                    <a:alpha val="0"/>
                    <a:lumMod val="86000"/>
                    <a:lumOff val="14000"/>
                  </a:schemeClr>
                </a:gs>
                <a:gs pos="100000">
                  <a:schemeClr val="accent1">
                    <a:shade val="100000"/>
                    <a:satMod val="115000"/>
                    <a:lumMod val="0"/>
                    <a:lumOff val="10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a:t> </a:t>
              </a:r>
            </a:p>
          </p:txBody>
        </p:sp>
      </p:grpSp>
    </p:spTree>
    <p:extLst>
      <p:ext uri="{BB962C8B-B14F-4D97-AF65-F5344CB8AC3E}">
        <p14:creationId xmlns:p14="http://schemas.microsoft.com/office/powerpoint/2010/main" val="50067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841B51-0660-8843-B5EF-2EB852C5CB0B}"/>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CFC9CC6-418E-054C-918D-31AC6840EF96}"/>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0F385DC-CC86-DD40-BEEA-EF8CCBAE36E2}"/>
              </a:ext>
            </a:extLst>
          </p:cNvPr>
          <p:cNvSpPr>
            <a:spLocks noGrp="1"/>
          </p:cNvSpPr>
          <p:nvPr>
            <p:ph type="dt" sz="half" idx="10"/>
          </p:nvPr>
        </p:nvSpPr>
        <p:spPr/>
        <p:txBody>
          <a:bodyPr/>
          <a:lstStyle/>
          <a:p>
            <a:endParaRPr lang="it-IT"/>
          </a:p>
        </p:txBody>
      </p:sp>
      <p:sp>
        <p:nvSpPr>
          <p:cNvPr id="5" name="Segnaposto piè di pagina 4">
            <a:extLst>
              <a:ext uri="{FF2B5EF4-FFF2-40B4-BE49-F238E27FC236}">
                <a16:creationId xmlns:a16="http://schemas.microsoft.com/office/drawing/2014/main" id="{E802B4C5-D4B2-7146-A4C4-1A75E663390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1996E0A-23DE-7D47-A79B-8613EA297402}"/>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770138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E0431626-939F-C84C-8A5A-B6154D117511}"/>
              </a:ext>
            </a:extLst>
          </p:cNvPr>
          <p:cNvSpPr>
            <a:spLocks noGrp="1"/>
          </p:cNvSpPr>
          <p:nvPr>
            <p:ph type="title" orient="vert"/>
          </p:nvPr>
        </p:nvSpPr>
        <p:spPr>
          <a:xfrm>
            <a:off x="6543675" y="365125"/>
            <a:ext cx="1971675"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5B65DD7-3280-2247-8DB0-6B6E71C8CC28}"/>
              </a:ext>
            </a:extLst>
          </p:cNvPr>
          <p:cNvSpPr>
            <a:spLocks noGrp="1"/>
          </p:cNvSpPr>
          <p:nvPr>
            <p:ph type="body" orient="vert" idx="1"/>
          </p:nvPr>
        </p:nvSpPr>
        <p:spPr>
          <a:xfrm>
            <a:off x="628650" y="365125"/>
            <a:ext cx="5800725"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3C02EAF-003B-274D-9275-FE459EDACDA5}"/>
              </a:ext>
            </a:extLst>
          </p:cNvPr>
          <p:cNvSpPr>
            <a:spLocks noGrp="1"/>
          </p:cNvSpPr>
          <p:nvPr>
            <p:ph type="dt" sz="half" idx="10"/>
          </p:nvPr>
        </p:nvSpPr>
        <p:spPr/>
        <p:txBody>
          <a:bodyPr/>
          <a:lstStyle/>
          <a:p>
            <a:endParaRPr lang="it-IT"/>
          </a:p>
        </p:txBody>
      </p:sp>
      <p:sp>
        <p:nvSpPr>
          <p:cNvPr id="5" name="Segnaposto piè di pagina 4">
            <a:extLst>
              <a:ext uri="{FF2B5EF4-FFF2-40B4-BE49-F238E27FC236}">
                <a16:creationId xmlns:a16="http://schemas.microsoft.com/office/drawing/2014/main" id="{4F6E0B2B-D801-CC40-89D6-549AC8D128D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A3F12A7-9596-B748-8EDD-20CBF50BBD14}"/>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4082709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490E1A-2852-5845-BC32-2ECD1AF1DE8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480F220-E815-764F-923F-C56E17C75C7F}"/>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8178F79-79A3-484C-9368-322BBD953AF9}"/>
              </a:ext>
            </a:extLst>
          </p:cNvPr>
          <p:cNvSpPr>
            <a:spLocks noGrp="1"/>
          </p:cNvSpPr>
          <p:nvPr>
            <p:ph type="dt" sz="half" idx="10"/>
          </p:nvPr>
        </p:nvSpPr>
        <p:spPr/>
        <p:txBody>
          <a:bodyPr/>
          <a:lstStyle/>
          <a:p>
            <a:endParaRPr lang="it-IT"/>
          </a:p>
        </p:txBody>
      </p:sp>
      <p:sp>
        <p:nvSpPr>
          <p:cNvPr id="5" name="Segnaposto piè di pagina 4">
            <a:extLst>
              <a:ext uri="{FF2B5EF4-FFF2-40B4-BE49-F238E27FC236}">
                <a16:creationId xmlns:a16="http://schemas.microsoft.com/office/drawing/2014/main" id="{598D64C9-2B59-B942-B2F7-73B109A42CB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37D81AD-6BF9-5B41-858E-F223A006D753}"/>
              </a:ext>
            </a:extLst>
          </p:cNvPr>
          <p:cNvSpPr>
            <a:spLocks noGrp="1"/>
          </p:cNvSpPr>
          <p:nvPr>
            <p:ph type="sldNum" sz="quarter" idx="12"/>
          </p:nvPr>
        </p:nvSpPr>
        <p:spPr/>
        <p:txBody>
          <a:bodyPr/>
          <a:lstStyle/>
          <a:p>
            <a:endParaRPr lang="it-IT"/>
          </a:p>
        </p:txBody>
      </p:sp>
    </p:spTree>
    <p:extLst>
      <p:ext uri="{BB962C8B-B14F-4D97-AF65-F5344CB8AC3E}">
        <p14:creationId xmlns:p14="http://schemas.microsoft.com/office/powerpoint/2010/main" val="1697507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AE5720-BE48-8040-B575-7ADB372EECD1}"/>
              </a:ext>
            </a:extLst>
          </p:cNvPr>
          <p:cNvSpPr>
            <a:spLocks noGrp="1"/>
          </p:cNvSpPr>
          <p:nvPr>
            <p:ph type="title"/>
          </p:nvPr>
        </p:nvSpPr>
        <p:spPr>
          <a:xfrm>
            <a:off x="623888" y="1709739"/>
            <a:ext cx="7886700" cy="2852737"/>
          </a:xfrm>
        </p:spPr>
        <p:txBody>
          <a:bodyPr anchor="b"/>
          <a:lstStyle>
            <a:lvl1pPr>
              <a:defRPr sz="45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3F4B0907-DDD4-574E-B0D7-BDFDC9D485D9}"/>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54D5E3A4-8682-9940-B881-59858BE4CDA1}"/>
              </a:ext>
            </a:extLst>
          </p:cNvPr>
          <p:cNvSpPr>
            <a:spLocks noGrp="1"/>
          </p:cNvSpPr>
          <p:nvPr>
            <p:ph type="dt" sz="half" idx="10"/>
          </p:nvPr>
        </p:nvSpPr>
        <p:spPr/>
        <p:txBody>
          <a:bodyPr/>
          <a:lstStyle/>
          <a:p>
            <a:endParaRPr lang="it-IT"/>
          </a:p>
        </p:txBody>
      </p:sp>
      <p:sp>
        <p:nvSpPr>
          <p:cNvPr id="5" name="Segnaposto piè di pagina 4">
            <a:extLst>
              <a:ext uri="{FF2B5EF4-FFF2-40B4-BE49-F238E27FC236}">
                <a16:creationId xmlns:a16="http://schemas.microsoft.com/office/drawing/2014/main" id="{5584591B-9660-D648-9D19-AA525269C3C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C9E895F-88F1-1A44-8C6F-05B870E25557}"/>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3498432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5DDAAB-7036-1340-8A0E-B61BAC9FE6DA}"/>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740D1CE-0098-034F-8D40-5790A811938A}"/>
              </a:ext>
            </a:extLst>
          </p:cNvPr>
          <p:cNvSpPr>
            <a:spLocks noGrp="1"/>
          </p:cNvSpPr>
          <p:nvPr>
            <p:ph sz="half" idx="1"/>
          </p:nvPr>
        </p:nvSpPr>
        <p:spPr>
          <a:xfrm>
            <a:off x="628650" y="1825625"/>
            <a:ext cx="38862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08A2C276-4290-EA40-9B52-6BC9DA0EB086}"/>
              </a:ext>
            </a:extLst>
          </p:cNvPr>
          <p:cNvSpPr>
            <a:spLocks noGrp="1"/>
          </p:cNvSpPr>
          <p:nvPr>
            <p:ph sz="half" idx="2"/>
          </p:nvPr>
        </p:nvSpPr>
        <p:spPr>
          <a:xfrm>
            <a:off x="4629150" y="1825625"/>
            <a:ext cx="38862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660B8FD6-0686-F64C-B60F-F71F5D2AF9D0}"/>
              </a:ext>
            </a:extLst>
          </p:cNvPr>
          <p:cNvSpPr>
            <a:spLocks noGrp="1"/>
          </p:cNvSpPr>
          <p:nvPr>
            <p:ph type="dt" sz="half" idx="10"/>
          </p:nvPr>
        </p:nvSpPr>
        <p:spPr/>
        <p:txBody>
          <a:bodyPr/>
          <a:lstStyle/>
          <a:p>
            <a:endParaRPr lang="it-IT"/>
          </a:p>
        </p:txBody>
      </p:sp>
      <p:sp>
        <p:nvSpPr>
          <p:cNvPr id="6" name="Segnaposto piè di pagina 5">
            <a:extLst>
              <a:ext uri="{FF2B5EF4-FFF2-40B4-BE49-F238E27FC236}">
                <a16:creationId xmlns:a16="http://schemas.microsoft.com/office/drawing/2014/main" id="{C4BE7F9F-BAC4-894E-888E-6079FA5C07B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A464362-D10E-FA48-B589-AE4DE2681A1C}"/>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2270002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CFBD33-DEEB-8240-BC4B-B64930852467}"/>
              </a:ext>
            </a:extLst>
          </p:cNvPr>
          <p:cNvSpPr>
            <a:spLocks noGrp="1"/>
          </p:cNvSpPr>
          <p:nvPr>
            <p:ph type="title"/>
          </p:nvPr>
        </p:nvSpPr>
        <p:spPr>
          <a:xfrm>
            <a:off x="629841" y="365126"/>
            <a:ext cx="78867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BE0A02E9-BC87-F348-B940-F2C8B4CE600C}"/>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F7342083-6739-EC4A-875E-9733C4726805}"/>
              </a:ext>
            </a:extLst>
          </p:cNvPr>
          <p:cNvSpPr>
            <a:spLocks noGrp="1"/>
          </p:cNvSpPr>
          <p:nvPr>
            <p:ph sz="half" idx="2"/>
          </p:nvPr>
        </p:nvSpPr>
        <p:spPr>
          <a:xfrm>
            <a:off x="629842" y="2505075"/>
            <a:ext cx="3868340"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1632ABEC-266B-D144-BEB2-AB067F5F07D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7CE877C2-03BD-334E-BB29-5B1102DD9F89}"/>
              </a:ext>
            </a:extLst>
          </p:cNvPr>
          <p:cNvSpPr>
            <a:spLocks noGrp="1"/>
          </p:cNvSpPr>
          <p:nvPr>
            <p:ph sz="quarter" idx="4"/>
          </p:nvPr>
        </p:nvSpPr>
        <p:spPr>
          <a:xfrm>
            <a:off x="4629150" y="2505075"/>
            <a:ext cx="3887391"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996952F5-2309-6F4B-87F0-9B116F8C2879}"/>
              </a:ext>
            </a:extLst>
          </p:cNvPr>
          <p:cNvSpPr>
            <a:spLocks noGrp="1"/>
          </p:cNvSpPr>
          <p:nvPr>
            <p:ph type="dt" sz="half" idx="10"/>
          </p:nvPr>
        </p:nvSpPr>
        <p:spPr/>
        <p:txBody>
          <a:bodyPr/>
          <a:lstStyle/>
          <a:p>
            <a:endParaRPr lang="it-IT"/>
          </a:p>
        </p:txBody>
      </p:sp>
      <p:sp>
        <p:nvSpPr>
          <p:cNvPr id="8" name="Segnaposto piè di pagina 7">
            <a:extLst>
              <a:ext uri="{FF2B5EF4-FFF2-40B4-BE49-F238E27FC236}">
                <a16:creationId xmlns:a16="http://schemas.microsoft.com/office/drawing/2014/main" id="{24E784EB-A3F0-6648-B561-F3FF6B6FA99F}"/>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8EF5905D-6AF5-5C48-82AA-910E46352DA8}"/>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1600536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81F4CB-CDA7-BE4C-940F-DDAFC3A66E82}"/>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ED9D573A-7A40-AF4F-ACA7-C220B36C8B85}"/>
              </a:ext>
            </a:extLst>
          </p:cNvPr>
          <p:cNvSpPr>
            <a:spLocks noGrp="1"/>
          </p:cNvSpPr>
          <p:nvPr>
            <p:ph type="dt" sz="half" idx="10"/>
          </p:nvPr>
        </p:nvSpPr>
        <p:spPr>
          <a:xfrm>
            <a:off x="6715125" y="6346829"/>
            <a:ext cx="2057400" cy="365125"/>
          </a:xfrm>
        </p:spPr>
        <p:txBody>
          <a:bodyPr/>
          <a:lstStyle/>
          <a:p>
            <a:endParaRPr lang="it-IT"/>
          </a:p>
        </p:txBody>
      </p:sp>
      <p:sp>
        <p:nvSpPr>
          <p:cNvPr id="4" name="Segnaposto piè di pagina 3">
            <a:extLst>
              <a:ext uri="{FF2B5EF4-FFF2-40B4-BE49-F238E27FC236}">
                <a16:creationId xmlns:a16="http://schemas.microsoft.com/office/drawing/2014/main" id="{909A189E-5FAE-8544-A4F3-0746B39BD731}"/>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E89C7444-FD0B-844E-A817-3C4B6CEBF8A2}"/>
              </a:ext>
            </a:extLst>
          </p:cNvPr>
          <p:cNvSpPr>
            <a:spLocks noGrp="1"/>
          </p:cNvSpPr>
          <p:nvPr>
            <p:ph type="sldNum" sz="quarter" idx="12"/>
          </p:nvPr>
        </p:nvSpPr>
        <p:spPr>
          <a:xfrm>
            <a:off x="371475" y="6310311"/>
            <a:ext cx="2057400" cy="365125"/>
          </a:xfrm>
        </p:spPr>
        <p:txBody>
          <a:bodyPr/>
          <a:lstStyle>
            <a:lvl1pPr>
              <a:defRPr sz="1050">
                <a:solidFill>
                  <a:schemeClr val="bg2">
                    <a:lumMod val="25000"/>
                  </a:schemeClr>
                </a:solidFill>
                <a:latin typeface="Arial" panose="020B0604020202020204" pitchFamily="34" charset="0"/>
                <a:cs typeface="Arial" panose="020B0604020202020204" pitchFamily="34" charset="0"/>
              </a:defRPr>
            </a:lvl1pPr>
          </a:lstStyle>
          <a:p>
            <a:fld id="{2B8196E9-C9B8-494E-B8F3-081598438571}" type="slidenum">
              <a:rPr lang="it-IT" smtClean="0"/>
              <a:pPr/>
              <a:t>‹N›</a:t>
            </a:fld>
            <a:endParaRPr lang="it-IT" dirty="0"/>
          </a:p>
        </p:txBody>
      </p:sp>
    </p:spTree>
    <p:extLst>
      <p:ext uri="{BB962C8B-B14F-4D97-AF65-F5344CB8AC3E}">
        <p14:creationId xmlns:p14="http://schemas.microsoft.com/office/powerpoint/2010/main" val="2867699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2C956CD2-5512-2A4F-AE58-0D41E50AD123}"/>
              </a:ext>
            </a:extLst>
          </p:cNvPr>
          <p:cNvSpPr>
            <a:spLocks noGrp="1"/>
          </p:cNvSpPr>
          <p:nvPr>
            <p:ph type="dt" sz="half" idx="10"/>
          </p:nvPr>
        </p:nvSpPr>
        <p:spPr/>
        <p:txBody>
          <a:bodyPr/>
          <a:lstStyle/>
          <a:p>
            <a:endParaRPr lang="it-IT"/>
          </a:p>
        </p:txBody>
      </p:sp>
      <p:sp>
        <p:nvSpPr>
          <p:cNvPr id="3" name="Segnaposto piè di pagina 2">
            <a:extLst>
              <a:ext uri="{FF2B5EF4-FFF2-40B4-BE49-F238E27FC236}">
                <a16:creationId xmlns:a16="http://schemas.microsoft.com/office/drawing/2014/main" id="{0CD778FB-97DD-2C4A-951A-D3B4FD7F84E4}"/>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4280E500-66C4-AA40-9FC3-992A59537D89}"/>
              </a:ext>
            </a:extLst>
          </p:cNvPr>
          <p:cNvSpPr>
            <a:spLocks noGrp="1"/>
          </p:cNvSpPr>
          <p:nvPr>
            <p:ph type="sldNum" sz="quarter" idx="12"/>
          </p:nvPr>
        </p:nvSpPr>
        <p:spPr/>
        <p:txBody>
          <a:bodyPr/>
          <a:lstStyle/>
          <a:p>
            <a:fld id="{2B8196E9-C9B8-494E-B8F3-081598438571}" type="slidenum">
              <a:rPr lang="it-IT" smtClean="0"/>
              <a:t>‹N›</a:t>
            </a:fld>
            <a:endParaRPr lang="it-IT"/>
          </a:p>
        </p:txBody>
      </p:sp>
      <p:sp>
        <p:nvSpPr>
          <p:cNvPr id="5" name="Rettangolo 4">
            <a:extLst>
              <a:ext uri="{FF2B5EF4-FFF2-40B4-BE49-F238E27FC236}">
                <a16:creationId xmlns:a16="http://schemas.microsoft.com/office/drawing/2014/main" id="{25F93DCD-22B7-4BC1-BAC4-E27C60898A8A}"/>
              </a:ext>
            </a:extLst>
          </p:cNvPr>
          <p:cNvSpPr/>
          <p:nvPr userDrawn="1"/>
        </p:nvSpPr>
        <p:spPr>
          <a:xfrm>
            <a:off x="0" y="0"/>
            <a:ext cx="9144000" cy="681038"/>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grpSp>
        <p:nvGrpSpPr>
          <p:cNvPr id="6" name="Gruppo 5">
            <a:extLst>
              <a:ext uri="{FF2B5EF4-FFF2-40B4-BE49-F238E27FC236}">
                <a16:creationId xmlns:a16="http://schemas.microsoft.com/office/drawing/2014/main" id="{60289A8F-DFBB-47C7-BF40-4BA3DEF74C20}"/>
              </a:ext>
            </a:extLst>
          </p:cNvPr>
          <p:cNvGrpSpPr/>
          <p:nvPr userDrawn="1"/>
        </p:nvGrpSpPr>
        <p:grpSpPr>
          <a:xfrm>
            <a:off x="0" y="6187122"/>
            <a:ext cx="9144000" cy="670878"/>
            <a:chOff x="-21806" y="6091519"/>
            <a:chExt cx="12191999" cy="894504"/>
          </a:xfrm>
        </p:grpSpPr>
        <p:sp>
          <p:nvSpPr>
            <p:cNvPr id="7" name="Rettangolo 6">
              <a:extLst>
                <a:ext uri="{FF2B5EF4-FFF2-40B4-BE49-F238E27FC236}">
                  <a16:creationId xmlns:a16="http://schemas.microsoft.com/office/drawing/2014/main" id="{44A2C00F-D058-4749-A083-A3564A748B07}"/>
                </a:ext>
              </a:extLst>
            </p:cNvPr>
            <p:cNvSpPr/>
            <p:nvPr/>
          </p:nvSpPr>
          <p:spPr>
            <a:xfrm>
              <a:off x="-21806" y="6091519"/>
              <a:ext cx="12191999" cy="894504"/>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pic>
          <p:nvPicPr>
            <p:cNvPr id="8" name="Immagine 7">
              <a:extLst>
                <a:ext uri="{FF2B5EF4-FFF2-40B4-BE49-F238E27FC236}">
                  <a16:creationId xmlns:a16="http://schemas.microsoft.com/office/drawing/2014/main" id="{06B8C3D0-14EA-445A-A655-E893A46814CB}"/>
                </a:ext>
              </a:extLst>
            </p:cNvPr>
            <p:cNvPicPr>
              <a:picLocks noChangeAspect="1"/>
            </p:cNvPicPr>
            <p:nvPr/>
          </p:nvPicPr>
          <p:blipFill>
            <a:blip r:embed="rId2"/>
            <a:stretch>
              <a:fillRect/>
            </a:stretch>
          </p:blipFill>
          <p:spPr>
            <a:xfrm>
              <a:off x="10821871" y="6236454"/>
              <a:ext cx="1083094" cy="536609"/>
            </a:xfrm>
            <a:prstGeom prst="rect">
              <a:avLst/>
            </a:prstGeom>
          </p:spPr>
        </p:pic>
      </p:grpSp>
      <p:grpSp>
        <p:nvGrpSpPr>
          <p:cNvPr id="9" name="Gruppo 8">
            <a:extLst>
              <a:ext uri="{FF2B5EF4-FFF2-40B4-BE49-F238E27FC236}">
                <a16:creationId xmlns:a16="http://schemas.microsoft.com/office/drawing/2014/main" id="{55E64D33-8F51-4B68-8BE7-408549045881}"/>
              </a:ext>
            </a:extLst>
          </p:cNvPr>
          <p:cNvGrpSpPr/>
          <p:nvPr userDrawn="1"/>
        </p:nvGrpSpPr>
        <p:grpSpPr>
          <a:xfrm>
            <a:off x="-1543051" y="-27750"/>
            <a:ext cx="6690505" cy="6939537"/>
            <a:chOff x="-1774567" y="-19829"/>
            <a:chExt cx="6662903" cy="6910907"/>
          </a:xfrm>
        </p:grpSpPr>
        <p:sp>
          <p:nvSpPr>
            <p:cNvPr id="10" name="Figura a mano libera 36">
              <a:extLst>
                <a:ext uri="{FF2B5EF4-FFF2-40B4-BE49-F238E27FC236}">
                  <a16:creationId xmlns:a16="http://schemas.microsoft.com/office/drawing/2014/main" id="{B8B54252-A888-4713-826D-B0A4461EDF47}"/>
                </a:ext>
              </a:extLst>
            </p:cNvPr>
            <p:cNvSpPr/>
            <p:nvPr/>
          </p:nvSpPr>
          <p:spPr>
            <a:xfrm flipH="1">
              <a:off x="-1262750" y="-13888"/>
              <a:ext cx="6151086" cy="6904965"/>
            </a:xfrm>
            <a:custGeom>
              <a:avLst/>
              <a:gdLst>
                <a:gd name="connsiteX0" fmla="*/ 503525 w 978851"/>
                <a:gd name="connsiteY0" fmla="*/ 0 h 930512"/>
                <a:gd name="connsiteX1" fmla="*/ 978851 w 978851"/>
                <a:gd name="connsiteY1" fmla="*/ 4028 h 930512"/>
                <a:gd name="connsiteX2" fmla="*/ 467271 w 978851"/>
                <a:gd name="connsiteY2" fmla="*/ 930512 h 930512"/>
                <a:gd name="connsiteX3" fmla="*/ 0 w 978851"/>
                <a:gd name="connsiteY3" fmla="*/ 926484 h 930512"/>
                <a:gd name="connsiteX4" fmla="*/ 503525 w 978851"/>
                <a:gd name="connsiteY4" fmla="*/ 0 h 930512"/>
                <a:gd name="connsiteX0" fmla="*/ 503525 w 992392"/>
                <a:gd name="connsiteY0" fmla="*/ 5636 h 936148"/>
                <a:gd name="connsiteX1" fmla="*/ 992392 w 992392"/>
                <a:gd name="connsiteY1" fmla="*/ 0 h 936148"/>
                <a:gd name="connsiteX2" fmla="*/ 467271 w 992392"/>
                <a:gd name="connsiteY2" fmla="*/ 936148 h 936148"/>
                <a:gd name="connsiteX3" fmla="*/ 0 w 992392"/>
                <a:gd name="connsiteY3" fmla="*/ 932120 h 936148"/>
                <a:gd name="connsiteX4" fmla="*/ 503525 w 992392"/>
                <a:gd name="connsiteY4" fmla="*/ 5636 h 936148"/>
                <a:gd name="connsiteX0" fmla="*/ 496755 w 992392"/>
                <a:gd name="connsiteY0" fmla="*/ 2415 h 936148"/>
                <a:gd name="connsiteX1" fmla="*/ 992392 w 992392"/>
                <a:gd name="connsiteY1" fmla="*/ 0 h 936148"/>
                <a:gd name="connsiteX2" fmla="*/ 467271 w 992392"/>
                <a:gd name="connsiteY2" fmla="*/ 936148 h 936148"/>
                <a:gd name="connsiteX3" fmla="*/ 0 w 992392"/>
                <a:gd name="connsiteY3" fmla="*/ 932120 h 936148"/>
                <a:gd name="connsiteX4" fmla="*/ 496755 w 992392"/>
                <a:gd name="connsiteY4" fmla="*/ 2415 h 936148"/>
                <a:gd name="connsiteX0" fmla="*/ 496755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496755 w 992392"/>
                <a:gd name="connsiteY4" fmla="*/ 2415 h 936148"/>
                <a:gd name="connsiteX0" fmla="*/ 662637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662637 w 992392"/>
                <a:gd name="connsiteY4" fmla="*/ 2415 h 936148"/>
                <a:gd name="connsiteX0" fmla="*/ 503525 w 833280"/>
                <a:gd name="connsiteY0" fmla="*/ 2415 h 936148"/>
                <a:gd name="connsiteX1" fmla="*/ 833280 w 833280"/>
                <a:gd name="connsiteY1" fmla="*/ 0 h 936148"/>
                <a:gd name="connsiteX2" fmla="*/ 318315 w 833280"/>
                <a:gd name="connsiteY2" fmla="*/ 936148 h 936148"/>
                <a:gd name="connsiteX3" fmla="*/ 0 w 833280"/>
                <a:gd name="connsiteY3" fmla="*/ 932120 h 936148"/>
                <a:gd name="connsiteX4" fmla="*/ 503525 w 833280"/>
                <a:gd name="connsiteY4" fmla="*/ 2415 h 936148"/>
                <a:gd name="connsiteX0" fmla="*/ 533993 w 863748"/>
                <a:gd name="connsiteY0" fmla="*/ 2415 h 936148"/>
                <a:gd name="connsiteX1" fmla="*/ 863748 w 863748"/>
                <a:gd name="connsiteY1" fmla="*/ 0 h 936148"/>
                <a:gd name="connsiteX2" fmla="*/ 348783 w 863748"/>
                <a:gd name="connsiteY2" fmla="*/ 936148 h 936148"/>
                <a:gd name="connsiteX3" fmla="*/ 0 w 863748"/>
                <a:gd name="connsiteY3" fmla="*/ 935341 h 936148"/>
                <a:gd name="connsiteX4" fmla="*/ 533993 w 863748"/>
                <a:gd name="connsiteY4" fmla="*/ 2415 h 9361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748" h="936148">
                  <a:moveTo>
                    <a:pt x="533993" y="2415"/>
                  </a:moveTo>
                  <a:lnTo>
                    <a:pt x="863748" y="0"/>
                  </a:lnTo>
                  <a:lnTo>
                    <a:pt x="348783" y="936148"/>
                  </a:lnTo>
                  <a:lnTo>
                    <a:pt x="0" y="935341"/>
                  </a:lnTo>
                  <a:lnTo>
                    <a:pt x="533993" y="2415"/>
                  </a:lnTo>
                  <a:close/>
                </a:path>
              </a:pathLst>
            </a:custGeom>
            <a:gradFill flip="none" rotWithShape="1">
              <a:gsLst>
                <a:gs pos="0">
                  <a:srgbClr val="00A2C0">
                    <a:alpha val="3000"/>
                    <a:lumMod val="96000"/>
                    <a:lumOff val="4000"/>
                  </a:srgbClr>
                </a:gs>
                <a:gs pos="100000">
                  <a:schemeClr val="accent1">
                    <a:shade val="100000"/>
                    <a:satMod val="115000"/>
                    <a:lumMod val="0"/>
                    <a:lumOff val="10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350"/>
                <a:t> </a:t>
              </a:r>
            </a:p>
          </p:txBody>
        </p:sp>
        <p:grpSp>
          <p:nvGrpSpPr>
            <p:cNvPr id="11" name="Gruppo 10">
              <a:extLst>
                <a:ext uri="{FF2B5EF4-FFF2-40B4-BE49-F238E27FC236}">
                  <a16:creationId xmlns:a16="http://schemas.microsoft.com/office/drawing/2014/main" id="{B03DA4D5-F707-443D-BAD3-10F119C56716}"/>
                </a:ext>
              </a:extLst>
            </p:cNvPr>
            <p:cNvGrpSpPr/>
            <p:nvPr/>
          </p:nvGrpSpPr>
          <p:grpSpPr>
            <a:xfrm>
              <a:off x="-1774567" y="-19829"/>
              <a:ext cx="6662903" cy="6910907"/>
              <a:chOff x="-1774567" y="-19829"/>
              <a:chExt cx="6662903" cy="6910907"/>
            </a:xfrm>
          </p:grpSpPr>
          <p:sp>
            <p:nvSpPr>
              <p:cNvPr id="13" name="Figura a mano libera 39">
                <a:extLst>
                  <a:ext uri="{FF2B5EF4-FFF2-40B4-BE49-F238E27FC236}">
                    <a16:creationId xmlns:a16="http://schemas.microsoft.com/office/drawing/2014/main" id="{D819CD37-C7C9-4BD5-9507-90F626BBA889}"/>
                  </a:ext>
                </a:extLst>
              </p:cNvPr>
              <p:cNvSpPr/>
              <p:nvPr/>
            </p:nvSpPr>
            <p:spPr>
              <a:xfrm>
                <a:off x="-1300580" y="-19829"/>
                <a:ext cx="6188916" cy="6910907"/>
              </a:xfrm>
              <a:custGeom>
                <a:avLst/>
                <a:gdLst>
                  <a:gd name="connsiteX0" fmla="*/ 503525 w 978851"/>
                  <a:gd name="connsiteY0" fmla="*/ 0 h 930512"/>
                  <a:gd name="connsiteX1" fmla="*/ 978851 w 978851"/>
                  <a:gd name="connsiteY1" fmla="*/ 4028 h 930512"/>
                  <a:gd name="connsiteX2" fmla="*/ 467271 w 978851"/>
                  <a:gd name="connsiteY2" fmla="*/ 930512 h 930512"/>
                  <a:gd name="connsiteX3" fmla="*/ 0 w 978851"/>
                  <a:gd name="connsiteY3" fmla="*/ 926484 h 930512"/>
                  <a:gd name="connsiteX4" fmla="*/ 503525 w 978851"/>
                  <a:gd name="connsiteY4" fmla="*/ 0 h 930512"/>
                  <a:gd name="connsiteX0" fmla="*/ 503525 w 992392"/>
                  <a:gd name="connsiteY0" fmla="*/ 5636 h 936148"/>
                  <a:gd name="connsiteX1" fmla="*/ 992392 w 992392"/>
                  <a:gd name="connsiteY1" fmla="*/ 0 h 936148"/>
                  <a:gd name="connsiteX2" fmla="*/ 467271 w 992392"/>
                  <a:gd name="connsiteY2" fmla="*/ 936148 h 936148"/>
                  <a:gd name="connsiteX3" fmla="*/ 0 w 992392"/>
                  <a:gd name="connsiteY3" fmla="*/ 932120 h 936148"/>
                  <a:gd name="connsiteX4" fmla="*/ 503525 w 992392"/>
                  <a:gd name="connsiteY4" fmla="*/ 5636 h 936148"/>
                  <a:gd name="connsiteX0" fmla="*/ 496755 w 992392"/>
                  <a:gd name="connsiteY0" fmla="*/ 2415 h 936148"/>
                  <a:gd name="connsiteX1" fmla="*/ 992392 w 992392"/>
                  <a:gd name="connsiteY1" fmla="*/ 0 h 936148"/>
                  <a:gd name="connsiteX2" fmla="*/ 467271 w 992392"/>
                  <a:gd name="connsiteY2" fmla="*/ 936148 h 936148"/>
                  <a:gd name="connsiteX3" fmla="*/ 0 w 992392"/>
                  <a:gd name="connsiteY3" fmla="*/ 932120 h 936148"/>
                  <a:gd name="connsiteX4" fmla="*/ 496755 w 992392"/>
                  <a:gd name="connsiteY4" fmla="*/ 2415 h 936148"/>
                  <a:gd name="connsiteX0" fmla="*/ 496755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496755 w 992392"/>
                  <a:gd name="connsiteY4" fmla="*/ 2415 h 936148"/>
                  <a:gd name="connsiteX0" fmla="*/ 618627 w 992392"/>
                  <a:gd name="connsiteY0" fmla="*/ 0 h 936955"/>
                  <a:gd name="connsiteX1" fmla="*/ 992392 w 992392"/>
                  <a:gd name="connsiteY1" fmla="*/ 807 h 936955"/>
                  <a:gd name="connsiteX2" fmla="*/ 477427 w 992392"/>
                  <a:gd name="connsiteY2" fmla="*/ 936955 h 936955"/>
                  <a:gd name="connsiteX3" fmla="*/ 0 w 992392"/>
                  <a:gd name="connsiteY3" fmla="*/ 932927 h 936955"/>
                  <a:gd name="connsiteX4" fmla="*/ 618627 w 992392"/>
                  <a:gd name="connsiteY4" fmla="*/ 0 h 936955"/>
                  <a:gd name="connsiteX0" fmla="*/ 483213 w 856978"/>
                  <a:gd name="connsiteY0" fmla="*/ 0 h 942591"/>
                  <a:gd name="connsiteX1" fmla="*/ 856978 w 856978"/>
                  <a:gd name="connsiteY1" fmla="*/ 807 h 942591"/>
                  <a:gd name="connsiteX2" fmla="*/ 342013 w 856978"/>
                  <a:gd name="connsiteY2" fmla="*/ 936955 h 942591"/>
                  <a:gd name="connsiteX3" fmla="*/ 0 w 856978"/>
                  <a:gd name="connsiteY3" fmla="*/ 942591 h 942591"/>
                  <a:gd name="connsiteX4" fmla="*/ 483213 w 856978"/>
                  <a:gd name="connsiteY4" fmla="*/ 0 h 942591"/>
                  <a:gd name="connsiteX0" fmla="*/ 510296 w 884061"/>
                  <a:gd name="connsiteY0" fmla="*/ 0 h 939370"/>
                  <a:gd name="connsiteX1" fmla="*/ 884061 w 884061"/>
                  <a:gd name="connsiteY1" fmla="*/ 807 h 939370"/>
                  <a:gd name="connsiteX2" fmla="*/ 369096 w 884061"/>
                  <a:gd name="connsiteY2" fmla="*/ 936955 h 939370"/>
                  <a:gd name="connsiteX3" fmla="*/ 0 w 884061"/>
                  <a:gd name="connsiteY3" fmla="*/ 939370 h 939370"/>
                  <a:gd name="connsiteX4" fmla="*/ 510296 w 884061"/>
                  <a:gd name="connsiteY4" fmla="*/ 0 h 939370"/>
                  <a:gd name="connsiteX0" fmla="*/ 530608 w 884061"/>
                  <a:gd name="connsiteY0" fmla="*/ 0 h 939370"/>
                  <a:gd name="connsiteX1" fmla="*/ 884061 w 884061"/>
                  <a:gd name="connsiteY1" fmla="*/ 807 h 939370"/>
                  <a:gd name="connsiteX2" fmla="*/ 369096 w 884061"/>
                  <a:gd name="connsiteY2" fmla="*/ 936955 h 939370"/>
                  <a:gd name="connsiteX3" fmla="*/ 0 w 884061"/>
                  <a:gd name="connsiteY3" fmla="*/ 939370 h 939370"/>
                  <a:gd name="connsiteX4" fmla="*/ 530608 w 884061"/>
                  <a:gd name="connsiteY4" fmla="*/ 0 h 9393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4061" h="939370">
                    <a:moveTo>
                      <a:pt x="530608" y="0"/>
                    </a:moveTo>
                    <a:lnTo>
                      <a:pt x="884061" y="807"/>
                    </a:lnTo>
                    <a:lnTo>
                      <a:pt x="369096" y="936955"/>
                    </a:lnTo>
                    <a:lnTo>
                      <a:pt x="0" y="939370"/>
                    </a:lnTo>
                    <a:lnTo>
                      <a:pt x="530608" y="0"/>
                    </a:lnTo>
                    <a:close/>
                  </a:path>
                </a:pathLst>
              </a:custGeom>
              <a:solidFill>
                <a:srgbClr val="53C1E4">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350"/>
                  <a:t> </a:t>
                </a:r>
              </a:p>
            </p:txBody>
          </p:sp>
          <p:sp>
            <p:nvSpPr>
              <p:cNvPr id="14" name="Figura a mano libera 40">
                <a:extLst>
                  <a:ext uri="{FF2B5EF4-FFF2-40B4-BE49-F238E27FC236}">
                    <a16:creationId xmlns:a16="http://schemas.microsoft.com/office/drawing/2014/main" id="{49D534C4-D148-4763-AD38-7B55A827EDC3}"/>
                  </a:ext>
                </a:extLst>
              </p:cNvPr>
              <p:cNvSpPr/>
              <p:nvPr/>
            </p:nvSpPr>
            <p:spPr>
              <a:xfrm flipH="1">
                <a:off x="-1774567" y="-13887"/>
                <a:ext cx="6046720" cy="6887208"/>
              </a:xfrm>
              <a:custGeom>
                <a:avLst/>
                <a:gdLst>
                  <a:gd name="connsiteX0" fmla="*/ 503525 w 978851"/>
                  <a:gd name="connsiteY0" fmla="*/ 0 h 930512"/>
                  <a:gd name="connsiteX1" fmla="*/ 978851 w 978851"/>
                  <a:gd name="connsiteY1" fmla="*/ 4028 h 930512"/>
                  <a:gd name="connsiteX2" fmla="*/ 467271 w 978851"/>
                  <a:gd name="connsiteY2" fmla="*/ 930512 h 930512"/>
                  <a:gd name="connsiteX3" fmla="*/ 0 w 978851"/>
                  <a:gd name="connsiteY3" fmla="*/ 926484 h 930512"/>
                  <a:gd name="connsiteX4" fmla="*/ 503525 w 978851"/>
                  <a:gd name="connsiteY4" fmla="*/ 0 h 930512"/>
                  <a:gd name="connsiteX0" fmla="*/ 503525 w 992392"/>
                  <a:gd name="connsiteY0" fmla="*/ 5636 h 936148"/>
                  <a:gd name="connsiteX1" fmla="*/ 992392 w 992392"/>
                  <a:gd name="connsiteY1" fmla="*/ 0 h 936148"/>
                  <a:gd name="connsiteX2" fmla="*/ 467271 w 992392"/>
                  <a:gd name="connsiteY2" fmla="*/ 936148 h 936148"/>
                  <a:gd name="connsiteX3" fmla="*/ 0 w 992392"/>
                  <a:gd name="connsiteY3" fmla="*/ 932120 h 936148"/>
                  <a:gd name="connsiteX4" fmla="*/ 503525 w 992392"/>
                  <a:gd name="connsiteY4" fmla="*/ 5636 h 936148"/>
                  <a:gd name="connsiteX0" fmla="*/ 496755 w 992392"/>
                  <a:gd name="connsiteY0" fmla="*/ 2415 h 936148"/>
                  <a:gd name="connsiteX1" fmla="*/ 992392 w 992392"/>
                  <a:gd name="connsiteY1" fmla="*/ 0 h 936148"/>
                  <a:gd name="connsiteX2" fmla="*/ 467271 w 992392"/>
                  <a:gd name="connsiteY2" fmla="*/ 936148 h 936148"/>
                  <a:gd name="connsiteX3" fmla="*/ 0 w 992392"/>
                  <a:gd name="connsiteY3" fmla="*/ 932120 h 936148"/>
                  <a:gd name="connsiteX4" fmla="*/ 496755 w 992392"/>
                  <a:gd name="connsiteY4" fmla="*/ 2415 h 936148"/>
                  <a:gd name="connsiteX0" fmla="*/ 496755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496755 w 992392"/>
                  <a:gd name="connsiteY4" fmla="*/ 2415 h 936148"/>
                  <a:gd name="connsiteX0" fmla="*/ 662637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662637 w 992392"/>
                  <a:gd name="connsiteY4" fmla="*/ 2415 h 936148"/>
                  <a:gd name="connsiteX0" fmla="*/ 503525 w 833280"/>
                  <a:gd name="connsiteY0" fmla="*/ 2415 h 936148"/>
                  <a:gd name="connsiteX1" fmla="*/ 833280 w 833280"/>
                  <a:gd name="connsiteY1" fmla="*/ 0 h 936148"/>
                  <a:gd name="connsiteX2" fmla="*/ 318315 w 833280"/>
                  <a:gd name="connsiteY2" fmla="*/ 936148 h 936148"/>
                  <a:gd name="connsiteX3" fmla="*/ 0 w 833280"/>
                  <a:gd name="connsiteY3" fmla="*/ 932120 h 936148"/>
                  <a:gd name="connsiteX4" fmla="*/ 503525 w 833280"/>
                  <a:gd name="connsiteY4" fmla="*/ 2415 h 936148"/>
                  <a:gd name="connsiteX0" fmla="*/ 533993 w 863748"/>
                  <a:gd name="connsiteY0" fmla="*/ 2415 h 936148"/>
                  <a:gd name="connsiteX1" fmla="*/ 863748 w 863748"/>
                  <a:gd name="connsiteY1" fmla="*/ 0 h 936148"/>
                  <a:gd name="connsiteX2" fmla="*/ 348783 w 863748"/>
                  <a:gd name="connsiteY2" fmla="*/ 936148 h 936148"/>
                  <a:gd name="connsiteX3" fmla="*/ 0 w 863748"/>
                  <a:gd name="connsiteY3" fmla="*/ 935341 h 936148"/>
                  <a:gd name="connsiteX4" fmla="*/ 533993 w 863748"/>
                  <a:gd name="connsiteY4" fmla="*/ 2415 h 9361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748" h="936148">
                    <a:moveTo>
                      <a:pt x="533993" y="2415"/>
                    </a:moveTo>
                    <a:lnTo>
                      <a:pt x="863748" y="0"/>
                    </a:lnTo>
                    <a:lnTo>
                      <a:pt x="348783" y="936148"/>
                    </a:lnTo>
                    <a:lnTo>
                      <a:pt x="0" y="935341"/>
                    </a:lnTo>
                    <a:lnTo>
                      <a:pt x="533993" y="2415"/>
                    </a:lnTo>
                    <a:close/>
                  </a:path>
                </a:pathLst>
              </a:custGeom>
              <a:solidFill>
                <a:srgbClr val="0092CB">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350"/>
                  <a:t> </a:t>
                </a:r>
              </a:p>
            </p:txBody>
          </p:sp>
        </p:grpSp>
        <p:sp>
          <p:nvSpPr>
            <p:cNvPr id="12" name="Figura a mano libera 38">
              <a:extLst>
                <a:ext uri="{FF2B5EF4-FFF2-40B4-BE49-F238E27FC236}">
                  <a16:creationId xmlns:a16="http://schemas.microsoft.com/office/drawing/2014/main" id="{FC8D20EB-75C4-4F80-85DA-D35705B5E729}"/>
                </a:ext>
              </a:extLst>
            </p:cNvPr>
            <p:cNvSpPr/>
            <p:nvPr/>
          </p:nvSpPr>
          <p:spPr>
            <a:xfrm>
              <a:off x="-1774567" y="-19829"/>
              <a:ext cx="6188916" cy="6910907"/>
            </a:xfrm>
            <a:custGeom>
              <a:avLst/>
              <a:gdLst>
                <a:gd name="connsiteX0" fmla="*/ 503525 w 978851"/>
                <a:gd name="connsiteY0" fmla="*/ 0 h 930512"/>
                <a:gd name="connsiteX1" fmla="*/ 978851 w 978851"/>
                <a:gd name="connsiteY1" fmla="*/ 4028 h 930512"/>
                <a:gd name="connsiteX2" fmla="*/ 467271 w 978851"/>
                <a:gd name="connsiteY2" fmla="*/ 930512 h 930512"/>
                <a:gd name="connsiteX3" fmla="*/ 0 w 978851"/>
                <a:gd name="connsiteY3" fmla="*/ 926484 h 930512"/>
                <a:gd name="connsiteX4" fmla="*/ 503525 w 978851"/>
                <a:gd name="connsiteY4" fmla="*/ 0 h 930512"/>
                <a:gd name="connsiteX0" fmla="*/ 503525 w 992392"/>
                <a:gd name="connsiteY0" fmla="*/ 5636 h 936148"/>
                <a:gd name="connsiteX1" fmla="*/ 992392 w 992392"/>
                <a:gd name="connsiteY1" fmla="*/ 0 h 936148"/>
                <a:gd name="connsiteX2" fmla="*/ 467271 w 992392"/>
                <a:gd name="connsiteY2" fmla="*/ 936148 h 936148"/>
                <a:gd name="connsiteX3" fmla="*/ 0 w 992392"/>
                <a:gd name="connsiteY3" fmla="*/ 932120 h 936148"/>
                <a:gd name="connsiteX4" fmla="*/ 503525 w 992392"/>
                <a:gd name="connsiteY4" fmla="*/ 5636 h 936148"/>
                <a:gd name="connsiteX0" fmla="*/ 496755 w 992392"/>
                <a:gd name="connsiteY0" fmla="*/ 2415 h 936148"/>
                <a:gd name="connsiteX1" fmla="*/ 992392 w 992392"/>
                <a:gd name="connsiteY1" fmla="*/ 0 h 936148"/>
                <a:gd name="connsiteX2" fmla="*/ 467271 w 992392"/>
                <a:gd name="connsiteY2" fmla="*/ 936148 h 936148"/>
                <a:gd name="connsiteX3" fmla="*/ 0 w 992392"/>
                <a:gd name="connsiteY3" fmla="*/ 932120 h 936148"/>
                <a:gd name="connsiteX4" fmla="*/ 496755 w 992392"/>
                <a:gd name="connsiteY4" fmla="*/ 2415 h 936148"/>
                <a:gd name="connsiteX0" fmla="*/ 496755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496755 w 992392"/>
                <a:gd name="connsiteY4" fmla="*/ 2415 h 936148"/>
                <a:gd name="connsiteX0" fmla="*/ 618627 w 992392"/>
                <a:gd name="connsiteY0" fmla="*/ 0 h 936955"/>
                <a:gd name="connsiteX1" fmla="*/ 992392 w 992392"/>
                <a:gd name="connsiteY1" fmla="*/ 807 h 936955"/>
                <a:gd name="connsiteX2" fmla="*/ 477427 w 992392"/>
                <a:gd name="connsiteY2" fmla="*/ 936955 h 936955"/>
                <a:gd name="connsiteX3" fmla="*/ 0 w 992392"/>
                <a:gd name="connsiteY3" fmla="*/ 932927 h 936955"/>
                <a:gd name="connsiteX4" fmla="*/ 618627 w 992392"/>
                <a:gd name="connsiteY4" fmla="*/ 0 h 936955"/>
                <a:gd name="connsiteX0" fmla="*/ 483213 w 856978"/>
                <a:gd name="connsiteY0" fmla="*/ 0 h 942591"/>
                <a:gd name="connsiteX1" fmla="*/ 856978 w 856978"/>
                <a:gd name="connsiteY1" fmla="*/ 807 h 942591"/>
                <a:gd name="connsiteX2" fmla="*/ 342013 w 856978"/>
                <a:gd name="connsiteY2" fmla="*/ 936955 h 942591"/>
                <a:gd name="connsiteX3" fmla="*/ 0 w 856978"/>
                <a:gd name="connsiteY3" fmla="*/ 942591 h 942591"/>
                <a:gd name="connsiteX4" fmla="*/ 483213 w 856978"/>
                <a:gd name="connsiteY4" fmla="*/ 0 h 942591"/>
                <a:gd name="connsiteX0" fmla="*/ 510296 w 884061"/>
                <a:gd name="connsiteY0" fmla="*/ 0 h 939370"/>
                <a:gd name="connsiteX1" fmla="*/ 884061 w 884061"/>
                <a:gd name="connsiteY1" fmla="*/ 807 h 939370"/>
                <a:gd name="connsiteX2" fmla="*/ 369096 w 884061"/>
                <a:gd name="connsiteY2" fmla="*/ 936955 h 939370"/>
                <a:gd name="connsiteX3" fmla="*/ 0 w 884061"/>
                <a:gd name="connsiteY3" fmla="*/ 939370 h 939370"/>
                <a:gd name="connsiteX4" fmla="*/ 510296 w 884061"/>
                <a:gd name="connsiteY4" fmla="*/ 0 h 939370"/>
                <a:gd name="connsiteX0" fmla="*/ 530608 w 884061"/>
                <a:gd name="connsiteY0" fmla="*/ 0 h 939370"/>
                <a:gd name="connsiteX1" fmla="*/ 884061 w 884061"/>
                <a:gd name="connsiteY1" fmla="*/ 807 h 939370"/>
                <a:gd name="connsiteX2" fmla="*/ 369096 w 884061"/>
                <a:gd name="connsiteY2" fmla="*/ 936955 h 939370"/>
                <a:gd name="connsiteX3" fmla="*/ 0 w 884061"/>
                <a:gd name="connsiteY3" fmla="*/ 939370 h 939370"/>
                <a:gd name="connsiteX4" fmla="*/ 530608 w 884061"/>
                <a:gd name="connsiteY4" fmla="*/ 0 h 9393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4061" h="939370">
                  <a:moveTo>
                    <a:pt x="530608" y="0"/>
                  </a:moveTo>
                  <a:lnTo>
                    <a:pt x="884061" y="807"/>
                  </a:lnTo>
                  <a:lnTo>
                    <a:pt x="369096" y="936955"/>
                  </a:lnTo>
                  <a:lnTo>
                    <a:pt x="0" y="939370"/>
                  </a:lnTo>
                  <a:lnTo>
                    <a:pt x="530608" y="0"/>
                  </a:lnTo>
                  <a:close/>
                </a:path>
              </a:pathLst>
            </a:custGeom>
            <a:gradFill flip="none" rotWithShape="1">
              <a:gsLst>
                <a:gs pos="0">
                  <a:schemeClr val="accent1">
                    <a:alpha val="0"/>
                    <a:lumMod val="86000"/>
                    <a:lumOff val="14000"/>
                  </a:schemeClr>
                </a:gs>
                <a:gs pos="100000">
                  <a:schemeClr val="accent1">
                    <a:shade val="100000"/>
                    <a:satMod val="115000"/>
                    <a:lumMod val="0"/>
                    <a:lumOff val="10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350"/>
                <a:t> </a:t>
              </a:r>
            </a:p>
          </p:txBody>
        </p:sp>
      </p:grpSp>
    </p:spTree>
    <p:extLst>
      <p:ext uri="{BB962C8B-B14F-4D97-AF65-F5344CB8AC3E}">
        <p14:creationId xmlns:p14="http://schemas.microsoft.com/office/powerpoint/2010/main" val="3046448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D5A5D3-D6F3-3844-8CEB-E5D5EB5A4D07}"/>
              </a:ext>
            </a:extLst>
          </p:cNvPr>
          <p:cNvSpPr>
            <a:spLocks noGrp="1"/>
          </p:cNvSpPr>
          <p:nvPr>
            <p:ph type="title"/>
          </p:nvPr>
        </p:nvSpPr>
        <p:spPr>
          <a:xfrm>
            <a:off x="629841" y="457200"/>
            <a:ext cx="2949178" cy="1600200"/>
          </a:xfrm>
        </p:spPr>
        <p:txBody>
          <a:bodyPr anchor="b"/>
          <a:lstStyle>
            <a:lvl1pPr>
              <a:defRPr sz="24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E2ED06B-EEC8-7944-BC50-3C796A3C9066}"/>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81C20829-A0DC-5641-BDD9-118BC5EF987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4FB5D36D-63BB-E144-9C83-143536B49E2C}"/>
              </a:ext>
            </a:extLst>
          </p:cNvPr>
          <p:cNvSpPr>
            <a:spLocks noGrp="1"/>
          </p:cNvSpPr>
          <p:nvPr>
            <p:ph type="dt" sz="half" idx="10"/>
          </p:nvPr>
        </p:nvSpPr>
        <p:spPr/>
        <p:txBody>
          <a:bodyPr/>
          <a:lstStyle/>
          <a:p>
            <a:endParaRPr lang="it-IT"/>
          </a:p>
        </p:txBody>
      </p:sp>
      <p:sp>
        <p:nvSpPr>
          <p:cNvPr id="6" name="Segnaposto piè di pagina 5">
            <a:extLst>
              <a:ext uri="{FF2B5EF4-FFF2-40B4-BE49-F238E27FC236}">
                <a16:creationId xmlns:a16="http://schemas.microsoft.com/office/drawing/2014/main" id="{7883806F-8F44-5546-879A-FF99A779E07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2CD6F17-27B1-FD4B-B64B-BE6A8D252934}"/>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3445269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B941948-2A69-7147-AB81-E81DECA6D22A}"/>
              </a:ext>
            </a:extLst>
          </p:cNvPr>
          <p:cNvSpPr>
            <a:spLocks noGrp="1"/>
          </p:cNvSpPr>
          <p:nvPr>
            <p:ph type="title"/>
          </p:nvPr>
        </p:nvSpPr>
        <p:spPr>
          <a:xfrm>
            <a:off x="629841" y="457200"/>
            <a:ext cx="2949178" cy="1600200"/>
          </a:xfrm>
        </p:spPr>
        <p:txBody>
          <a:bodyPr anchor="b"/>
          <a:lstStyle>
            <a:lvl1pPr>
              <a:defRPr sz="24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4A1F5E16-3A2A-2A44-8304-10D17E472FC3}"/>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it-IT"/>
              <a:t>Fare clic sull'icona per inserire un'immagine</a:t>
            </a:r>
          </a:p>
        </p:txBody>
      </p:sp>
      <p:sp>
        <p:nvSpPr>
          <p:cNvPr id="4" name="Segnaposto testo 3">
            <a:extLst>
              <a:ext uri="{FF2B5EF4-FFF2-40B4-BE49-F238E27FC236}">
                <a16:creationId xmlns:a16="http://schemas.microsoft.com/office/drawing/2014/main" id="{DEB7244A-3C67-F34C-B0D1-42F7C86233A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32791E92-56D8-FA4F-A93C-9BDEFC24C828}"/>
              </a:ext>
            </a:extLst>
          </p:cNvPr>
          <p:cNvSpPr>
            <a:spLocks noGrp="1"/>
          </p:cNvSpPr>
          <p:nvPr>
            <p:ph type="dt" sz="half" idx="10"/>
          </p:nvPr>
        </p:nvSpPr>
        <p:spPr/>
        <p:txBody>
          <a:bodyPr/>
          <a:lstStyle/>
          <a:p>
            <a:endParaRPr lang="it-IT"/>
          </a:p>
        </p:txBody>
      </p:sp>
      <p:sp>
        <p:nvSpPr>
          <p:cNvPr id="6" name="Segnaposto piè di pagina 5">
            <a:extLst>
              <a:ext uri="{FF2B5EF4-FFF2-40B4-BE49-F238E27FC236}">
                <a16:creationId xmlns:a16="http://schemas.microsoft.com/office/drawing/2014/main" id="{68107D02-5664-E942-BEE9-071D9B835DE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5FB122D-0C92-E543-B774-F745CA53D409}"/>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2506123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72881BC5-797D-9F4A-A370-F327EB546612}"/>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a:extLst>
              <a:ext uri="{FF2B5EF4-FFF2-40B4-BE49-F238E27FC236}">
                <a16:creationId xmlns:a16="http://schemas.microsoft.com/office/drawing/2014/main" id="{245EDEE9-8735-E942-9804-C412614DCC98}"/>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479B3AF-41E6-8248-AE17-06C73BCA1A8B}"/>
              </a:ext>
            </a:extLst>
          </p:cNvPr>
          <p:cNvSpPr>
            <a:spLocks noGrp="1"/>
          </p:cNvSpPr>
          <p:nvPr>
            <p:ph type="dt" sz="half" idx="2"/>
          </p:nvPr>
        </p:nvSpPr>
        <p:spPr>
          <a:xfrm>
            <a:off x="6677025"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5" name="Segnaposto piè di pagina 4">
            <a:extLst>
              <a:ext uri="{FF2B5EF4-FFF2-40B4-BE49-F238E27FC236}">
                <a16:creationId xmlns:a16="http://schemas.microsoft.com/office/drawing/2014/main" id="{28B60D40-0ED9-D245-8079-DDF3B52BDE46}"/>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61BECB59-893A-CF4E-83A1-22B6FF8C7773}"/>
              </a:ext>
            </a:extLst>
          </p:cNvPr>
          <p:cNvSpPr>
            <a:spLocks noGrp="1"/>
          </p:cNvSpPr>
          <p:nvPr>
            <p:ph type="sldNum" sz="quarter" idx="4"/>
          </p:nvPr>
        </p:nvSpPr>
        <p:spPr>
          <a:xfrm>
            <a:off x="533400" y="6356351"/>
            <a:ext cx="2057400" cy="365125"/>
          </a:xfrm>
          <a:prstGeom prst="rect">
            <a:avLst/>
          </a:prstGeom>
        </p:spPr>
        <p:txBody>
          <a:bodyPr vert="horz" lIns="91440" tIns="45720" rIns="91440" bIns="45720" rtlCol="0" anchor="ctr"/>
          <a:lstStyle>
            <a:lvl1pPr algn="l">
              <a:defRPr sz="1050" b="1">
                <a:solidFill>
                  <a:schemeClr val="bg1"/>
                </a:solidFill>
              </a:defRPr>
            </a:lvl1pPr>
          </a:lstStyle>
          <a:p>
            <a:fld id="{2B8196E9-C9B8-494E-B8F3-081598438571}" type="slidenum">
              <a:rPr lang="it-IT" smtClean="0"/>
              <a:pPr/>
              <a:t>‹N›</a:t>
            </a:fld>
            <a:endParaRPr lang="it-IT"/>
          </a:p>
        </p:txBody>
      </p:sp>
    </p:spTree>
    <p:extLst>
      <p:ext uri="{BB962C8B-B14F-4D97-AF65-F5344CB8AC3E}">
        <p14:creationId xmlns:p14="http://schemas.microsoft.com/office/powerpoint/2010/main" val="583007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it-I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89000"/>
              </a:schemeClr>
            </a:gs>
            <a:gs pos="18000">
              <a:schemeClr val="accent5">
                <a:lumMod val="75000"/>
              </a:schemeClr>
            </a:gs>
            <a:gs pos="54000">
              <a:schemeClr val="accent1">
                <a:lumMod val="75000"/>
              </a:schemeClr>
            </a:gs>
            <a:gs pos="100000">
              <a:srgbClr val="10374B">
                <a:lumMod val="95000"/>
                <a:lumOff val="5000"/>
              </a:srgbClr>
            </a:gs>
          </a:gsLst>
          <a:path path="circle">
            <a:fillToRect l="50000" t="50000" r="50000" b="50000"/>
          </a:path>
          <a:tileRect/>
        </a:gradFill>
        <a:effectLst/>
      </p:bgPr>
    </p:bg>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A81956FC-7CC2-1049-A501-BE69B77766B2}"/>
              </a:ext>
            </a:extLst>
          </p:cNvPr>
          <p:cNvPicPr>
            <a:picLocks noChangeAspect="1"/>
          </p:cNvPicPr>
          <p:nvPr/>
        </p:nvPicPr>
        <p:blipFill>
          <a:blip r:embed="rId2"/>
          <a:stretch>
            <a:fillRect/>
          </a:stretch>
        </p:blipFill>
        <p:spPr>
          <a:xfrm>
            <a:off x="3601193" y="1438835"/>
            <a:ext cx="2002892" cy="992314"/>
          </a:xfrm>
          <a:prstGeom prst="rect">
            <a:avLst/>
          </a:prstGeom>
        </p:spPr>
      </p:pic>
      <p:sp>
        <p:nvSpPr>
          <p:cNvPr id="4" name="CasellaDiTesto 3">
            <a:extLst>
              <a:ext uri="{FF2B5EF4-FFF2-40B4-BE49-F238E27FC236}">
                <a16:creationId xmlns:a16="http://schemas.microsoft.com/office/drawing/2014/main" id="{C57712A7-B567-EE48-B870-29EFA68F4E1B}"/>
              </a:ext>
            </a:extLst>
          </p:cNvPr>
          <p:cNvSpPr txBox="1"/>
          <p:nvPr/>
        </p:nvSpPr>
        <p:spPr>
          <a:xfrm>
            <a:off x="0" y="3155383"/>
            <a:ext cx="9144000" cy="523220"/>
          </a:xfrm>
          <a:prstGeom prst="rect">
            <a:avLst/>
          </a:prstGeom>
          <a:noFill/>
        </p:spPr>
        <p:txBody>
          <a:bodyPr wrap="square" rtlCol="0">
            <a:spAutoFit/>
          </a:bodyPr>
          <a:lstStyle/>
          <a:p>
            <a:pPr algn="ctr">
              <a:spcAft>
                <a:spcPts val="1200"/>
              </a:spcAft>
            </a:pPr>
            <a:r>
              <a:rPr lang="it-IT" sz="2800" b="1" cap="all" dirty="0">
                <a:solidFill>
                  <a:schemeClr val="bg1"/>
                </a:solidFill>
                <a:latin typeface="Arial" panose="020B0604020202020204" pitchFamily="34" charset="0"/>
                <a:cs typeface="Arial" panose="020B0604020202020204" pitchFamily="34" charset="0"/>
              </a:rPr>
              <a:t>Consiglio </a:t>
            </a:r>
            <a:r>
              <a:rPr lang="it-IT" sz="2800" b="1" cap="all" dirty="0" err="1">
                <a:solidFill>
                  <a:schemeClr val="bg1"/>
                </a:solidFill>
                <a:latin typeface="Arial" panose="020B0604020202020204" pitchFamily="34" charset="0"/>
                <a:cs typeface="Arial" panose="020B0604020202020204" pitchFamily="34" charset="0"/>
              </a:rPr>
              <a:t>generaLE</a:t>
            </a:r>
            <a:endParaRPr lang="it-IT" sz="2800" b="1" cap="all" dirty="0">
              <a:solidFill>
                <a:schemeClr val="bg1"/>
              </a:solidFill>
              <a:latin typeface="Arial" panose="020B0604020202020204" pitchFamily="34" charset="0"/>
              <a:cs typeface="Arial" panose="020B0604020202020204" pitchFamily="34" charset="0"/>
            </a:endParaRPr>
          </a:p>
        </p:txBody>
      </p:sp>
      <p:sp>
        <p:nvSpPr>
          <p:cNvPr id="6" name="CasellaDiTesto 5">
            <a:extLst>
              <a:ext uri="{FF2B5EF4-FFF2-40B4-BE49-F238E27FC236}">
                <a16:creationId xmlns:a16="http://schemas.microsoft.com/office/drawing/2014/main" id="{9DB64FDF-59DC-4649-B14E-08DB2D671020}"/>
              </a:ext>
            </a:extLst>
          </p:cNvPr>
          <p:cNvSpPr txBox="1"/>
          <p:nvPr/>
        </p:nvSpPr>
        <p:spPr>
          <a:xfrm>
            <a:off x="1366787" y="5813982"/>
            <a:ext cx="6464401" cy="369332"/>
          </a:xfrm>
          <a:prstGeom prst="rect">
            <a:avLst/>
          </a:prstGeom>
          <a:noFill/>
        </p:spPr>
        <p:txBody>
          <a:bodyPr wrap="square" rtlCol="0">
            <a:spAutoFit/>
          </a:bodyPr>
          <a:lstStyle/>
          <a:p>
            <a:pPr algn="ctr"/>
            <a:r>
              <a:rPr lang="it-IT" b="1" dirty="0">
                <a:solidFill>
                  <a:schemeClr val="bg1"/>
                </a:solidFill>
                <a:latin typeface="Arial" panose="020B0604020202020204" pitchFamily="34" charset="0"/>
                <a:cs typeface="Arial" panose="020B0604020202020204" pitchFamily="34" charset="0"/>
              </a:rPr>
              <a:t>6 luglio </a:t>
            </a:r>
            <a:r>
              <a:rPr lang="it-IT" b="1" cap="all" dirty="0">
                <a:solidFill>
                  <a:schemeClr val="bg1"/>
                </a:solidFill>
                <a:latin typeface="Arial" panose="020B0604020202020204" pitchFamily="34" charset="0"/>
                <a:cs typeface="Arial" panose="020B0604020202020204" pitchFamily="34" charset="0"/>
              </a:rPr>
              <a:t>2023</a:t>
            </a:r>
          </a:p>
        </p:txBody>
      </p:sp>
    </p:spTree>
    <p:extLst>
      <p:ext uri="{BB962C8B-B14F-4D97-AF65-F5344CB8AC3E}">
        <p14:creationId xmlns:p14="http://schemas.microsoft.com/office/powerpoint/2010/main" val="3644987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Effect transition="in" filter="fade">
                                      <p:cBhvr>
                                        <p:cTn id="9" dur="1000"/>
                                        <p:tgtEl>
                                          <p:spTgt spid="3"/>
                                        </p:tgtEl>
                                      </p:cBhvr>
                                    </p:animEffect>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Effect transition="in" filter="fade">
                                      <p:cBhvr>
                                        <p:cTn id="15" dur="1000"/>
                                        <p:tgtEl>
                                          <p:spTgt spid="4"/>
                                        </p:tgtEl>
                                      </p:cBhvr>
                                    </p:animEffect>
                                  </p:childTnLst>
                                </p:cTn>
                              </p:par>
                            </p:childTnLst>
                          </p:cTn>
                        </p:par>
                        <p:par>
                          <p:cTn id="16" fill="hold">
                            <p:stCondLst>
                              <p:cond delay="2000"/>
                            </p:stCondLst>
                            <p:childTnLst>
                              <p:par>
                                <p:cTn id="17" presetID="53" presetClass="entr" presetSubtype="16"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1000" fill="hold"/>
                                        <p:tgtEl>
                                          <p:spTgt spid="6"/>
                                        </p:tgtEl>
                                        <p:attrNameLst>
                                          <p:attrName>ppt_w</p:attrName>
                                        </p:attrNameLst>
                                      </p:cBhvr>
                                      <p:tavLst>
                                        <p:tav tm="0">
                                          <p:val>
                                            <p:fltVal val="0"/>
                                          </p:val>
                                        </p:tav>
                                        <p:tav tm="100000">
                                          <p:val>
                                            <p:strVal val="#ppt_w"/>
                                          </p:val>
                                        </p:tav>
                                      </p:tavLst>
                                    </p:anim>
                                    <p:anim calcmode="lin" valueType="num">
                                      <p:cBhvr>
                                        <p:cTn id="20" dur="1000" fill="hold"/>
                                        <p:tgtEl>
                                          <p:spTgt spid="6"/>
                                        </p:tgtEl>
                                        <p:attrNameLst>
                                          <p:attrName>ppt_h</p:attrName>
                                        </p:attrNameLst>
                                      </p:cBhvr>
                                      <p:tavLst>
                                        <p:tav tm="0">
                                          <p:val>
                                            <p:fltVal val="0"/>
                                          </p:val>
                                        </p:tav>
                                        <p:tav tm="100000">
                                          <p:val>
                                            <p:strVal val="#ppt_h"/>
                                          </p:val>
                                        </p:tav>
                                      </p:tavLst>
                                    </p:anim>
                                    <p:animEffect transition="in" filter="fade">
                                      <p:cBhvr>
                                        <p:cTn id="21"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59574851-99E6-7840-AFC4-0243ACAB96FF}"/>
              </a:ext>
            </a:extLst>
          </p:cNvPr>
          <p:cNvSpPr txBox="1"/>
          <p:nvPr/>
        </p:nvSpPr>
        <p:spPr>
          <a:xfrm>
            <a:off x="1509389" y="105850"/>
            <a:ext cx="6049733" cy="430887"/>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200" b="1" cap="all" dirty="0">
                <a:solidFill>
                  <a:prstClr val="white"/>
                </a:solidFill>
                <a:latin typeface="Arial" panose="020B0604020202020204" pitchFamily="34" charset="0"/>
                <a:cs typeface="Arial" panose="020B0604020202020204" pitchFamily="34" charset="0"/>
              </a:rPr>
              <a:t>LA CONTRATTAZIONE DI CONFINDUSTRIA </a:t>
            </a:r>
            <a:endParaRPr kumimoji="0" lang="it-IT" sz="2200" b="1" i="0" u="none" strike="noStrike" kern="1200" cap="all"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4" name="Rettangolo 3"/>
          <p:cNvSpPr/>
          <p:nvPr/>
        </p:nvSpPr>
        <p:spPr>
          <a:xfrm>
            <a:off x="114300" y="1581443"/>
            <a:ext cx="8867775" cy="3695114"/>
          </a:xfrm>
          <a:prstGeom prst="rect">
            <a:avLst/>
          </a:prstGeom>
        </p:spPr>
        <p:txBody>
          <a:bodyPr wrap="square">
            <a:spAutoFit/>
          </a:bodyPr>
          <a:lstStyle/>
          <a:p>
            <a:pPr>
              <a:lnSpc>
                <a:spcPct val="107000"/>
              </a:lnSpc>
              <a:spcAft>
                <a:spcPts val="600"/>
              </a:spcAft>
            </a:pPr>
            <a:r>
              <a:rPr lang="it-IT" sz="1600" dirty="0">
                <a:solidFill>
                  <a:schemeClr val="bg2">
                    <a:lumMod val="25000"/>
                  </a:schemeClr>
                </a:solidFill>
                <a:latin typeface="Arial" panose="020B0604020202020204" pitchFamily="34" charset="0"/>
                <a:ea typeface="Calibri" panose="020F0502020204030204" pitchFamily="34" charset="0"/>
                <a:cs typeface="Arial" panose="020B0604020202020204" pitchFamily="34" charset="0"/>
              </a:rPr>
              <a:t>Gli ultimi dati ISTAT (Rilevazione sulle forze lavoro, maggio 2023) stimano in circa </a:t>
            </a:r>
            <a:r>
              <a:rPr lang="it-IT" sz="1600" b="1" dirty="0">
                <a:solidFill>
                  <a:schemeClr val="bg2">
                    <a:lumMod val="25000"/>
                  </a:schemeClr>
                </a:solidFill>
                <a:latin typeface="Arial" panose="020B0604020202020204" pitchFamily="34" charset="0"/>
                <a:ea typeface="Calibri" panose="020F0502020204030204" pitchFamily="34" charset="0"/>
                <a:cs typeface="Arial" panose="020B0604020202020204" pitchFamily="34" charset="0"/>
              </a:rPr>
              <a:t>23,5 milioni </a:t>
            </a:r>
            <a:r>
              <a:rPr lang="it-IT" sz="1600" dirty="0">
                <a:solidFill>
                  <a:schemeClr val="bg2">
                    <a:lumMod val="25000"/>
                  </a:schemeClr>
                </a:solidFill>
                <a:latin typeface="Arial" panose="020B0604020202020204" pitchFamily="34" charset="0"/>
                <a:ea typeface="Calibri" panose="020F0502020204030204" pitchFamily="34" charset="0"/>
                <a:cs typeface="Arial" panose="020B0604020202020204" pitchFamily="34" charset="0"/>
              </a:rPr>
              <a:t>il numero degli occupati in Italia e in </a:t>
            </a:r>
            <a:r>
              <a:rPr lang="it-IT" sz="1600" b="1" dirty="0">
                <a:solidFill>
                  <a:schemeClr val="bg2">
                    <a:lumMod val="25000"/>
                  </a:schemeClr>
                </a:solidFill>
                <a:latin typeface="Arial" panose="020B0604020202020204" pitchFamily="34" charset="0"/>
                <a:ea typeface="Calibri" panose="020F0502020204030204" pitchFamily="34" charset="0"/>
                <a:cs typeface="Arial" panose="020B0604020202020204" pitchFamily="34" charset="0"/>
              </a:rPr>
              <a:t>18,4 milioni </a:t>
            </a:r>
            <a:r>
              <a:rPr lang="it-IT" sz="1600" dirty="0">
                <a:solidFill>
                  <a:schemeClr val="bg2">
                    <a:lumMod val="25000"/>
                  </a:schemeClr>
                </a:solidFill>
                <a:latin typeface="Arial" panose="020B0604020202020204" pitchFamily="34" charset="0"/>
                <a:ea typeface="Calibri" panose="020F0502020204030204" pitchFamily="34" charset="0"/>
                <a:cs typeface="Arial" panose="020B0604020202020204" pitchFamily="34" charset="0"/>
              </a:rPr>
              <a:t>il numero dei lavoratori dipendenti.</a:t>
            </a:r>
          </a:p>
          <a:p>
            <a:pPr>
              <a:lnSpc>
                <a:spcPct val="107000"/>
              </a:lnSpc>
              <a:spcAft>
                <a:spcPts val="600"/>
              </a:spcAft>
            </a:pPr>
            <a:r>
              <a:rPr lang="it-IT" sz="1600" dirty="0">
                <a:solidFill>
                  <a:schemeClr val="bg2">
                    <a:lumMod val="25000"/>
                  </a:schemeClr>
                </a:solidFill>
                <a:latin typeface="Arial" panose="020B0604020202020204" pitchFamily="34" charset="0"/>
                <a:ea typeface="Calibri" panose="020F0502020204030204" pitchFamily="34" charset="0"/>
                <a:cs typeface="Arial" panose="020B0604020202020204" pitchFamily="34" charset="0"/>
              </a:rPr>
              <a:t>I lavoratori dipendenti ai quali viene applicato uno dei CCNL del sistema Confindustria sono </a:t>
            </a:r>
            <a:r>
              <a:rPr lang="it-IT" sz="1600" b="1" dirty="0">
                <a:solidFill>
                  <a:schemeClr val="bg2">
                    <a:lumMod val="25000"/>
                  </a:schemeClr>
                </a:solidFill>
                <a:latin typeface="Arial" panose="020B0604020202020204" pitchFamily="34" charset="0"/>
                <a:ea typeface="Calibri" panose="020F0502020204030204" pitchFamily="34" charset="0"/>
                <a:cs typeface="Arial" panose="020B0604020202020204" pitchFamily="34" charset="0"/>
              </a:rPr>
              <a:t>5,5 milioni </a:t>
            </a:r>
            <a:r>
              <a:rPr lang="it-IT" sz="1600" dirty="0">
                <a:solidFill>
                  <a:schemeClr val="bg2">
                    <a:lumMod val="25000"/>
                  </a:schemeClr>
                </a:solidFill>
                <a:latin typeface="Arial" panose="020B0604020202020204" pitchFamily="34" charset="0"/>
                <a:ea typeface="Calibri" panose="020F0502020204030204" pitchFamily="34" charset="0"/>
                <a:cs typeface="Arial" panose="020B0604020202020204" pitchFamily="34" charset="0"/>
              </a:rPr>
              <a:t>e, alla data del 6 luglio 2023, si rappresenta la seguente situazione contrattuale:</a:t>
            </a:r>
          </a:p>
          <a:p>
            <a:pPr marL="342900" lvl="0" indent="-342900">
              <a:lnSpc>
                <a:spcPct val="115000"/>
              </a:lnSpc>
              <a:spcAft>
                <a:spcPts val="600"/>
              </a:spcAft>
              <a:buFont typeface="Symbol" panose="05050102010706020507" pitchFamily="18" charset="2"/>
              <a:buChar char=""/>
            </a:pPr>
            <a:r>
              <a:rPr lang="it-IT" sz="1600" dirty="0">
                <a:solidFill>
                  <a:schemeClr val="bg2">
                    <a:lumMod val="25000"/>
                  </a:schemeClr>
                </a:solidFill>
                <a:latin typeface="Arial" panose="020B0604020202020204" pitchFamily="34" charset="0"/>
                <a:ea typeface="Calibri" panose="020F0502020204030204" pitchFamily="34" charset="0"/>
                <a:cs typeface="Arial" panose="020B0604020202020204" pitchFamily="34" charset="0"/>
              </a:rPr>
              <a:t>Sono 4,6 milioni (oltre l’83 per cento del totale) gli addetti che hanno un </a:t>
            </a:r>
            <a:r>
              <a:rPr lang="it-IT" sz="1600" b="1" dirty="0">
                <a:solidFill>
                  <a:schemeClr val="bg2">
                    <a:lumMod val="25000"/>
                  </a:schemeClr>
                </a:solidFill>
                <a:latin typeface="Arial" panose="020B0604020202020204" pitchFamily="34" charset="0"/>
                <a:ea typeface="Calibri" panose="020F0502020204030204" pitchFamily="34" charset="0"/>
                <a:cs typeface="Arial" panose="020B0604020202020204" pitchFamily="34" charset="0"/>
              </a:rPr>
              <a:t>contratto collettivo in vigore</a:t>
            </a:r>
            <a:r>
              <a:rPr lang="it-IT" sz="1600" dirty="0">
                <a:solidFill>
                  <a:schemeClr val="bg2">
                    <a:lumMod val="25000"/>
                  </a:schemeClr>
                </a:solidFill>
                <a:latin typeface="Arial" panose="020B0604020202020204" pitchFamily="34" charset="0"/>
                <a:ea typeface="Calibri" panose="020F0502020204030204" pitchFamily="34" charset="0"/>
                <a:cs typeface="Arial" panose="020B0604020202020204" pitchFamily="34" charset="0"/>
              </a:rPr>
              <a:t>.</a:t>
            </a:r>
          </a:p>
          <a:p>
            <a:pPr marL="342900" lvl="0" indent="-342900">
              <a:lnSpc>
                <a:spcPct val="115000"/>
              </a:lnSpc>
              <a:spcAft>
                <a:spcPts val="600"/>
              </a:spcAft>
              <a:buFont typeface="Symbol" panose="05050102010706020507" pitchFamily="18" charset="2"/>
              <a:buChar char=""/>
            </a:pPr>
            <a:r>
              <a:rPr lang="it-IT" sz="1600" dirty="0">
                <a:solidFill>
                  <a:schemeClr val="bg2">
                    <a:lumMod val="25000"/>
                  </a:schemeClr>
                </a:solidFill>
                <a:latin typeface="Arial" panose="020B0604020202020204" pitchFamily="34" charset="0"/>
                <a:ea typeface="Calibri" panose="020F0502020204030204" pitchFamily="34" charset="0"/>
                <a:cs typeface="Arial" panose="020B0604020202020204" pitchFamily="34" charset="0"/>
              </a:rPr>
              <a:t>Sono 290 mila (il 5,3 per cento del totale) i lavoratori interessati da CCNL appena scaduti (</a:t>
            </a:r>
            <a:r>
              <a:rPr lang="it-IT" sz="1600" b="1" dirty="0">
                <a:solidFill>
                  <a:schemeClr val="bg2">
                    <a:lumMod val="25000"/>
                  </a:schemeClr>
                </a:solidFill>
                <a:latin typeface="Arial" panose="020B0604020202020204" pitchFamily="34" charset="0"/>
                <a:ea typeface="Calibri" panose="020F0502020204030204" pitchFamily="34" charset="0"/>
                <a:cs typeface="Arial" panose="020B0604020202020204" pitchFamily="34" charset="0"/>
              </a:rPr>
              <a:t>non oltre 12 mesi</a:t>
            </a:r>
            <a:r>
              <a:rPr lang="it-IT" sz="1600" dirty="0">
                <a:solidFill>
                  <a:schemeClr val="bg2">
                    <a:lumMod val="25000"/>
                  </a:schemeClr>
                </a:solidFill>
                <a:latin typeface="Arial" panose="020B0604020202020204" pitchFamily="34" charset="0"/>
                <a:ea typeface="Calibri" panose="020F0502020204030204" pitchFamily="34" charset="0"/>
                <a:cs typeface="Arial" panose="020B0604020202020204" pitchFamily="34" charset="0"/>
              </a:rPr>
              <a:t>). Nel complesso, dunque, quasi il 90 per cento per cento dei lavoratori ha un CCNL che si rinnova </a:t>
            </a:r>
            <a:r>
              <a:rPr lang="it-IT" sz="1600" b="1" dirty="0">
                <a:solidFill>
                  <a:schemeClr val="bg2">
                    <a:lumMod val="25000"/>
                  </a:schemeClr>
                </a:solidFill>
                <a:latin typeface="Arial" panose="020B0604020202020204" pitchFamily="34" charset="0"/>
                <a:ea typeface="Calibri" panose="020F0502020204030204" pitchFamily="34" charset="0"/>
                <a:cs typeface="Arial" panose="020B0604020202020204" pitchFamily="34" charset="0"/>
              </a:rPr>
              <a:t>in tempi fisiologici</a:t>
            </a:r>
            <a:r>
              <a:rPr lang="it-IT" sz="1600" dirty="0">
                <a:solidFill>
                  <a:schemeClr val="bg2">
                    <a:lumMod val="25000"/>
                  </a:schemeClr>
                </a:solidFill>
                <a:latin typeface="Arial" panose="020B0604020202020204" pitchFamily="34" charset="0"/>
                <a:ea typeface="Calibri" panose="020F0502020204030204" pitchFamily="34" charset="0"/>
                <a:cs typeface="Arial" panose="020B0604020202020204" pitchFamily="34" charset="0"/>
              </a:rPr>
              <a:t>.</a:t>
            </a:r>
          </a:p>
          <a:p>
            <a:pPr marL="342900" lvl="0" indent="-342900">
              <a:lnSpc>
                <a:spcPct val="115000"/>
              </a:lnSpc>
              <a:spcAft>
                <a:spcPts val="600"/>
              </a:spcAft>
              <a:buFont typeface="Symbol" panose="05050102010706020507" pitchFamily="18" charset="2"/>
              <a:buChar char=""/>
            </a:pPr>
            <a:r>
              <a:rPr lang="it-IT" sz="1600" dirty="0">
                <a:solidFill>
                  <a:schemeClr val="bg2">
                    <a:lumMod val="25000"/>
                  </a:schemeClr>
                </a:solidFill>
                <a:latin typeface="Arial" panose="020B0604020202020204" pitchFamily="34" charset="0"/>
                <a:ea typeface="Calibri" panose="020F0502020204030204" pitchFamily="34" charset="0"/>
                <a:cs typeface="Arial" panose="020B0604020202020204" pitchFamily="34" charset="0"/>
              </a:rPr>
              <a:t>I ritardi più lunghi, ovvero </a:t>
            </a:r>
            <a:r>
              <a:rPr lang="it-IT" sz="1600" b="1" dirty="0">
                <a:solidFill>
                  <a:schemeClr val="bg2">
                    <a:lumMod val="25000"/>
                  </a:schemeClr>
                </a:solidFill>
                <a:latin typeface="Arial" panose="020B0604020202020204" pitchFamily="34" charset="0"/>
                <a:ea typeface="Calibri" panose="020F0502020204030204" pitchFamily="34" charset="0"/>
                <a:cs typeface="Arial" panose="020B0604020202020204" pitchFamily="34" charset="0"/>
              </a:rPr>
              <a:t>superiori a 24 mesi</a:t>
            </a:r>
            <a:r>
              <a:rPr lang="it-IT" sz="1600" dirty="0">
                <a:solidFill>
                  <a:schemeClr val="bg2">
                    <a:lumMod val="25000"/>
                  </a:schemeClr>
                </a:solidFill>
                <a:latin typeface="Arial" panose="020B0604020202020204" pitchFamily="34" charset="0"/>
                <a:ea typeface="Calibri" panose="020F0502020204030204" pitchFamily="34" charset="0"/>
                <a:cs typeface="Arial" panose="020B0604020202020204" pitchFamily="34" charset="0"/>
              </a:rPr>
              <a:t>, interessano meno di 230 mila lavoratori (il 4,1 per cento del totale). Si tratta in particolare di CCNL dei settori del turismo, dello spettacolo e dell’ospedalità privata.</a:t>
            </a:r>
            <a:endParaRPr lang="it-IT" sz="1600" dirty="0">
              <a:solidFill>
                <a:schemeClr val="bg2">
                  <a:lumMod val="25000"/>
                </a:schemeClr>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2" name="Segnaposto numero diapositiva 1">
            <a:extLst>
              <a:ext uri="{FF2B5EF4-FFF2-40B4-BE49-F238E27FC236}">
                <a16:creationId xmlns:a16="http://schemas.microsoft.com/office/drawing/2014/main" id="{724F0D0C-397A-EDFA-DE83-F8514406645A}"/>
              </a:ext>
            </a:extLst>
          </p:cNvPr>
          <p:cNvSpPr>
            <a:spLocks noGrp="1"/>
          </p:cNvSpPr>
          <p:nvPr>
            <p:ph type="sldNum" sz="quarter" idx="12"/>
          </p:nvPr>
        </p:nvSpPr>
        <p:spPr/>
        <p:txBody>
          <a:bodyPr/>
          <a:lstStyle/>
          <a:p>
            <a:fld id="{2B8196E9-C9B8-494E-B8F3-081598438571}" type="slidenum">
              <a:rPr lang="it-IT" smtClean="0"/>
              <a:t>10</a:t>
            </a:fld>
            <a:endParaRPr lang="it-IT"/>
          </a:p>
        </p:txBody>
      </p:sp>
    </p:spTree>
    <p:extLst>
      <p:ext uri="{BB962C8B-B14F-4D97-AF65-F5344CB8AC3E}">
        <p14:creationId xmlns:p14="http://schemas.microsoft.com/office/powerpoint/2010/main" val="2093276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59574851-99E6-7840-AFC4-0243ACAB96FF}"/>
              </a:ext>
            </a:extLst>
          </p:cNvPr>
          <p:cNvSpPr txBox="1"/>
          <p:nvPr/>
        </p:nvSpPr>
        <p:spPr>
          <a:xfrm>
            <a:off x="2090108" y="131017"/>
            <a:ext cx="4963859" cy="430887"/>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200" b="1" i="0" u="none" strike="noStrike" kern="1200" cap="all"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 RAPPRESENTAZIONE GRAFICA</a:t>
            </a:r>
          </a:p>
        </p:txBody>
      </p:sp>
      <p:sp>
        <p:nvSpPr>
          <p:cNvPr id="4" name="Rectangle 2"/>
          <p:cNvSpPr>
            <a:spLocks noChangeArrowheads="1"/>
          </p:cNvSpPr>
          <p:nvPr/>
        </p:nvSpPr>
        <p:spPr bwMode="auto">
          <a:xfrm>
            <a:off x="1535185" y="104862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2" name="Grafico 1">
            <a:extLst>
              <a:ext uri="{FF2B5EF4-FFF2-40B4-BE49-F238E27FC236}">
                <a16:creationId xmlns:a16="http://schemas.microsoft.com/office/drawing/2014/main" id="{F50F81A0-6D22-46F7-B3A8-50D2BA07E943}"/>
              </a:ext>
            </a:extLst>
          </p:cNvPr>
          <p:cNvGraphicFramePr>
            <a:graphicFrameLocks/>
          </p:cNvGraphicFramePr>
          <p:nvPr>
            <p:extLst>
              <p:ext uri="{D42A27DB-BD31-4B8C-83A1-F6EECF244321}">
                <p14:modId xmlns:p14="http://schemas.microsoft.com/office/powerpoint/2010/main" val="2968199225"/>
              </p:ext>
            </p:extLst>
          </p:nvPr>
        </p:nvGraphicFramePr>
        <p:xfrm>
          <a:off x="342900" y="1048623"/>
          <a:ext cx="8420100" cy="4808377"/>
        </p:xfrm>
        <a:graphic>
          <a:graphicData uri="http://schemas.openxmlformats.org/drawingml/2006/chart">
            <c:chart xmlns:c="http://schemas.openxmlformats.org/drawingml/2006/chart" xmlns:r="http://schemas.openxmlformats.org/officeDocument/2006/relationships" r:id="rId2"/>
          </a:graphicData>
        </a:graphic>
      </p:graphicFrame>
      <p:sp>
        <p:nvSpPr>
          <p:cNvPr id="6" name="CasellaDiTesto 5">
            <a:extLst>
              <a:ext uri="{FF2B5EF4-FFF2-40B4-BE49-F238E27FC236}">
                <a16:creationId xmlns:a16="http://schemas.microsoft.com/office/drawing/2014/main" id="{98897A05-4475-C4A8-FED4-2E5DBCBBE8AA}"/>
              </a:ext>
            </a:extLst>
          </p:cNvPr>
          <p:cNvSpPr txBox="1"/>
          <p:nvPr/>
        </p:nvSpPr>
        <p:spPr>
          <a:xfrm>
            <a:off x="342900" y="5857001"/>
            <a:ext cx="8524873" cy="261610"/>
          </a:xfrm>
          <a:prstGeom prst="rect">
            <a:avLst/>
          </a:prstGeom>
          <a:solidFill>
            <a:srgbClr val="FFFFFF">
              <a:alpha val="50196"/>
            </a:srgbClr>
          </a:solidFill>
        </p:spPr>
        <p:txBody>
          <a:bodyPr wrap="square" rtlCol="0">
            <a:spAutoFit/>
          </a:bodyPr>
          <a:lstStyle/>
          <a:p>
            <a:r>
              <a:rPr lang="it-IT" sz="1100" i="1" dirty="0">
                <a:latin typeface="Arial" panose="020B0604020202020204" pitchFamily="34" charset="0"/>
                <a:cs typeface="Arial" panose="020B0604020202020204" pitchFamily="34" charset="0"/>
              </a:rPr>
              <a:t>Fonte:</a:t>
            </a:r>
            <a:r>
              <a:rPr lang="it-IT" sz="1100" dirty="0">
                <a:latin typeface="Arial" panose="020B0604020202020204" pitchFamily="34" charset="0"/>
                <a:cs typeface="Arial" panose="020B0604020202020204" pitchFamily="34" charset="0"/>
              </a:rPr>
              <a:t> elaborazioni Confindustria su dati CNEL-INPS (numero di addetti per CCNL relativi al 2022).</a:t>
            </a:r>
          </a:p>
        </p:txBody>
      </p:sp>
      <p:sp>
        <p:nvSpPr>
          <p:cNvPr id="5" name="Segnaposto numero diapositiva 4">
            <a:extLst>
              <a:ext uri="{FF2B5EF4-FFF2-40B4-BE49-F238E27FC236}">
                <a16:creationId xmlns:a16="http://schemas.microsoft.com/office/drawing/2014/main" id="{D1BEFB78-D89B-8870-CD62-F69C8A4CAFAF}"/>
              </a:ext>
            </a:extLst>
          </p:cNvPr>
          <p:cNvSpPr>
            <a:spLocks noGrp="1"/>
          </p:cNvSpPr>
          <p:nvPr>
            <p:ph type="sldNum" sz="quarter" idx="12"/>
          </p:nvPr>
        </p:nvSpPr>
        <p:spPr/>
        <p:txBody>
          <a:bodyPr/>
          <a:lstStyle/>
          <a:p>
            <a:fld id="{2B8196E9-C9B8-494E-B8F3-081598438571}" type="slidenum">
              <a:rPr lang="it-IT" smtClean="0"/>
              <a:t>11</a:t>
            </a:fld>
            <a:endParaRPr lang="it-IT"/>
          </a:p>
        </p:txBody>
      </p:sp>
    </p:spTree>
    <p:extLst>
      <p:ext uri="{BB962C8B-B14F-4D97-AF65-F5344CB8AC3E}">
        <p14:creationId xmlns:p14="http://schemas.microsoft.com/office/powerpoint/2010/main" val="2353528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59574851-99E6-7840-AFC4-0243ACAB96FF}"/>
              </a:ext>
            </a:extLst>
          </p:cNvPr>
          <p:cNvSpPr txBox="1"/>
          <p:nvPr/>
        </p:nvSpPr>
        <p:spPr>
          <a:xfrm>
            <a:off x="1983450" y="131017"/>
            <a:ext cx="5177188" cy="430887"/>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200" b="1" cap="all" dirty="0">
                <a:solidFill>
                  <a:prstClr val="white"/>
                </a:solidFill>
                <a:latin typeface="Arial" panose="020B0604020202020204" pitchFamily="34" charset="0"/>
                <a:cs typeface="Arial" panose="020B0604020202020204" pitchFamily="34" charset="0"/>
              </a:rPr>
              <a:t>CHI È IN ATTESA DEL CONTRATTO ?</a:t>
            </a:r>
            <a:endParaRPr kumimoji="0" lang="it-IT" sz="2200" b="1" i="0" u="none" strike="noStrike" kern="1200" cap="all"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4" name="Rectangle 2"/>
          <p:cNvSpPr>
            <a:spLocks noChangeArrowheads="1"/>
          </p:cNvSpPr>
          <p:nvPr/>
        </p:nvSpPr>
        <p:spPr bwMode="auto">
          <a:xfrm>
            <a:off x="1535185" y="104862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aphicFrame>
        <p:nvGraphicFramePr>
          <p:cNvPr id="2" name="Grafico 1">
            <a:extLst>
              <a:ext uri="{FF2B5EF4-FFF2-40B4-BE49-F238E27FC236}">
                <a16:creationId xmlns:a16="http://schemas.microsoft.com/office/drawing/2014/main" id="{6C8E9313-EB96-4582-AF93-73C5EA4AA969}"/>
              </a:ext>
            </a:extLst>
          </p:cNvPr>
          <p:cNvGraphicFramePr>
            <a:graphicFrameLocks/>
          </p:cNvGraphicFramePr>
          <p:nvPr>
            <p:extLst>
              <p:ext uri="{D42A27DB-BD31-4B8C-83A1-F6EECF244321}">
                <p14:modId xmlns:p14="http://schemas.microsoft.com/office/powerpoint/2010/main" val="2789205268"/>
              </p:ext>
            </p:extLst>
          </p:nvPr>
        </p:nvGraphicFramePr>
        <p:xfrm>
          <a:off x="0" y="829549"/>
          <a:ext cx="8982075" cy="5263110"/>
        </p:xfrm>
        <a:graphic>
          <a:graphicData uri="http://schemas.openxmlformats.org/drawingml/2006/chart">
            <c:chart xmlns:c="http://schemas.openxmlformats.org/drawingml/2006/chart" xmlns:r="http://schemas.openxmlformats.org/officeDocument/2006/relationships" r:id="rId2"/>
          </a:graphicData>
        </a:graphic>
      </p:graphicFrame>
      <p:sp>
        <p:nvSpPr>
          <p:cNvPr id="7" name="CasellaDiTesto 6">
            <a:extLst>
              <a:ext uri="{FF2B5EF4-FFF2-40B4-BE49-F238E27FC236}">
                <a16:creationId xmlns:a16="http://schemas.microsoft.com/office/drawing/2014/main" id="{8742136E-5BB9-DC9F-2751-BFA2960BDEA2}"/>
              </a:ext>
            </a:extLst>
          </p:cNvPr>
          <p:cNvSpPr txBox="1"/>
          <p:nvPr/>
        </p:nvSpPr>
        <p:spPr>
          <a:xfrm>
            <a:off x="161925" y="5353995"/>
            <a:ext cx="8820150" cy="738664"/>
          </a:xfrm>
          <a:prstGeom prst="rect">
            <a:avLst/>
          </a:prstGeom>
          <a:noFill/>
        </p:spPr>
        <p:txBody>
          <a:bodyPr wrap="square" rtlCol="0">
            <a:spAutoFit/>
          </a:bodyPr>
          <a:lstStyle/>
          <a:p>
            <a:r>
              <a:rPr lang="it-IT" sz="1400" dirty="0">
                <a:solidFill>
                  <a:schemeClr val="bg2">
                    <a:lumMod val="25000"/>
                  </a:schemeClr>
                </a:solidFill>
                <a:latin typeface="Arial" panose="020B0604020202020204" pitchFamily="34" charset="0"/>
                <a:cs typeface="Arial" panose="020B0604020202020204" pitchFamily="34" charset="0"/>
              </a:rPr>
              <a:t>Secondo i dati Istat, </a:t>
            </a:r>
            <a:r>
              <a:rPr lang="it-IT" sz="1400" b="0" i="0" dirty="0">
                <a:solidFill>
                  <a:schemeClr val="bg2">
                    <a:lumMod val="25000"/>
                  </a:schemeClr>
                </a:solidFill>
                <a:effectLst/>
                <a:latin typeface="Arial" panose="020B0604020202020204" pitchFamily="34" charset="0"/>
                <a:cs typeface="Arial" panose="020B0604020202020204" pitchFamily="34" charset="0"/>
              </a:rPr>
              <a:t>sono scaduti </a:t>
            </a:r>
            <a:r>
              <a:rPr lang="it-IT" sz="1400" b="1" i="0" dirty="0">
                <a:solidFill>
                  <a:schemeClr val="bg2">
                    <a:lumMod val="25000"/>
                  </a:schemeClr>
                </a:solidFill>
                <a:effectLst/>
                <a:latin typeface="Arial" panose="020B0604020202020204" pitchFamily="34" charset="0"/>
                <a:cs typeface="Arial" panose="020B0604020202020204" pitchFamily="34" charset="0"/>
              </a:rPr>
              <a:t>tutti i contratti del settore pubblico </a:t>
            </a:r>
            <a:r>
              <a:rPr lang="it-IT" sz="1400" b="0" i="0" dirty="0">
                <a:solidFill>
                  <a:schemeClr val="bg2">
                    <a:lumMod val="25000"/>
                  </a:schemeClr>
                </a:solidFill>
                <a:effectLst/>
                <a:latin typeface="Arial" panose="020B0604020202020204" pitchFamily="34" charset="0"/>
                <a:cs typeface="Arial" panose="020B0604020202020204" pitchFamily="34" charset="0"/>
              </a:rPr>
              <a:t>e </a:t>
            </a:r>
            <a:r>
              <a:rPr lang="it-IT" sz="1400" b="1" i="0" dirty="0">
                <a:solidFill>
                  <a:schemeClr val="bg2">
                    <a:lumMod val="25000"/>
                  </a:schemeClr>
                </a:solidFill>
                <a:effectLst/>
                <a:latin typeface="Arial" panose="020B0604020202020204" pitchFamily="34" charset="0"/>
                <a:cs typeface="Arial" panose="020B0604020202020204" pitchFamily="34" charset="0"/>
              </a:rPr>
              <a:t>gran parte dei contratti dei servizi</a:t>
            </a:r>
            <a:r>
              <a:rPr lang="it-IT" sz="1400" b="0" i="0" dirty="0">
                <a:solidFill>
                  <a:schemeClr val="bg2">
                    <a:lumMod val="25000"/>
                  </a:schemeClr>
                </a:solidFill>
                <a:effectLst/>
                <a:latin typeface="Arial" panose="020B0604020202020204" pitchFamily="34" charset="0"/>
                <a:cs typeface="Arial" panose="020B0604020202020204" pitchFamily="34" charset="0"/>
              </a:rPr>
              <a:t> (quello del commercio è scaduto da fine </a:t>
            </a:r>
            <a:r>
              <a:rPr lang="it-IT" sz="1400" dirty="0">
                <a:solidFill>
                  <a:schemeClr val="bg2">
                    <a:lumMod val="25000"/>
                  </a:schemeClr>
                </a:solidFill>
                <a:latin typeface="Arial" panose="020B0604020202020204" pitchFamily="34" charset="0"/>
                <a:cs typeface="Arial" panose="020B0604020202020204" pitchFamily="34" charset="0"/>
              </a:rPr>
              <a:t>2019). Nell'industria, i lavoratori in attesa di rinnovo di sono </a:t>
            </a:r>
            <a:r>
              <a:rPr lang="it-IT" sz="1400" b="1" dirty="0">
                <a:solidFill>
                  <a:schemeClr val="bg2">
                    <a:lumMod val="25000"/>
                  </a:schemeClr>
                </a:solidFill>
                <a:latin typeface="Arial" panose="020B0604020202020204" pitchFamily="34" charset="0"/>
                <a:cs typeface="Arial" panose="020B0604020202020204" pitchFamily="34" charset="0"/>
              </a:rPr>
              <a:t>meno del 7 per cento</a:t>
            </a:r>
            <a:r>
              <a:rPr lang="it-IT" sz="1400" dirty="0">
                <a:solidFill>
                  <a:schemeClr val="bg2">
                    <a:lumMod val="25000"/>
                  </a:schemeClr>
                </a:solidFill>
                <a:latin typeface="Arial" panose="020B0604020202020204" pitchFamily="34" charset="0"/>
                <a:cs typeface="Arial" panose="020B0604020202020204" pitchFamily="34" charset="0"/>
              </a:rPr>
              <a:t>.</a:t>
            </a:r>
          </a:p>
        </p:txBody>
      </p:sp>
      <p:sp>
        <p:nvSpPr>
          <p:cNvPr id="8" name="CasellaDiTesto 7">
            <a:extLst>
              <a:ext uri="{FF2B5EF4-FFF2-40B4-BE49-F238E27FC236}">
                <a16:creationId xmlns:a16="http://schemas.microsoft.com/office/drawing/2014/main" id="{5501D940-A2D0-E0DE-962E-51C3EB0149BD}"/>
              </a:ext>
            </a:extLst>
          </p:cNvPr>
          <p:cNvSpPr txBox="1"/>
          <p:nvPr/>
        </p:nvSpPr>
        <p:spPr>
          <a:xfrm>
            <a:off x="308881" y="4963064"/>
            <a:ext cx="8673194" cy="246221"/>
          </a:xfrm>
          <a:prstGeom prst="rect">
            <a:avLst/>
          </a:prstGeom>
          <a:noFill/>
        </p:spPr>
        <p:txBody>
          <a:bodyPr wrap="square" rtlCol="0">
            <a:spAutoFit/>
          </a:bodyPr>
          <a:lstStyle/>
          <a:p>
            <a:r>
              <a:rPr lang="it-IT" sz="1000" b="0" i="1" dirty="0">
                <a:solidFill>
                  <a:srgbClr val="5F5F5F"/>
                </a:solidFill>
                <a:effectLst/>
                <a:latin typeface="Arial" panose="020B0604020202020204" pitchFamily="34" charset="0"/>
                <a:cs typeface="Arial" panose="020B0604020202020204" pitchFamily="34" charset="0"/>
              </a:rPr>
              <a:t>Fonte:</a:t>
            </a:r>
            <a:r>
              <a:rPr lang="it-IT" sz="1000" b="0" i="0" dirty="0">
                <a:solidFill>
                  <a:srgbClr val="5F5F5F"/>
                </a:solidFill>
                <a:effectLst/>
                <a:latin typeface="Arial" panose="020B0604020202020204" pitchFamily="34" charset="0"/>
                <a:cs typeface="Arial" panose="020B0604020202020204" pitchFamily="34" charset="0"/>
              </a:rPr>
              <a:t> Istat, Indagine sulle retribuzioni contrattuali.</a:t>
            </a:r>
            <a:endParaRPr lang="it-IT" sz="1000" dirty="0">
              <a:latin typeface="Arial" panose="020B0604020202020204" pitchFamily="34" charset="0"/>
              <a:cs typeface="Arial" panose="020B0604020202020204" pitchFamily="34" charset="0"/>
            </a:endParaRPr>
          </a:p>
        </p:txBody>
      </p:sp>
      <p:sp>
        <p:nvSpPr>
          <p:cNvPr id="5" name="Segnaposto numero diapositiva 4">
            <a:extLst>
              <a:ext uri="{FF2B5EF4-FFF2-40B4-BE49-F238E27FC236}">
                <a16:creationId xmlns:a16="http://schemas.microsoft.com/office/drawing/2014/main" id="{54AE28F8-489B-FF6B-B4EB-16C8528E8228}"/>
              </a:ext>
            </a:extLst>
          </p:cNvPr>
          <p:cNvSpPr>
            <a:spLocks noGrp="1"/>
          </p:cNvSpPr>
          <p:nvPr>
            <p:ph type="sldNum" sz="quarter" idx="12"/>
          </p:nvPr>
        </p:nvSpPr>
        <p:spPr/>
        <p:txBody>
          <a:bodyPr/>
          <a:lstStyle/>
          <a:p>
            <a:fld id="{2B8196E9-C9B8-494E-B8F3-081598438571}" type="slidenum">
              <a:rPr lang="it-IT" smtClean="0"/>
              <a:t>12</a:t>
            </a:fld>
            <a:endParaRPr lang="it-IT"/>
          </a:p>
        </p:txBody>
      </p:sp>
    </p:spTree>
    <p:extLst>
      <p:ext uri="{BB962C8B-B14F-4D97-AF65-F5344CB8AC3E}">
        <p14:creationId xmlns:p14="http://schemas.microsoft.com/office/powerpoint/2010/main" val="29366015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8F326EA1-9E39-4D2E-BAF3-E9E2F74858D5}"/>
              </a:ext>
            </a:extLst>
          </p:cNvPr>
          <p:cNvSpPr txBox="1"/>
          <p:nvPr/>
        </p:nvSpPr>
        <p:spPr>
          <a:xfrm>
            <a:off x="0" y="2582614"/>
            <a:ext cx="9144000" cy="169277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1200"/>
              </a:spcAft>
              <a:buClrTx/>
              <a:buSzTx/>
              <a:buFontTx/>
              <a:buNone/>
              <a:tabLst/>
              <a:defRPr/>
            </a:pPr>
            <a:r>
              <a:rPr kumimoji="0" lang="it-IT" sz="2800" b="1" i="0" u="none" strike="noStrike" kern="1200" cap="all"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PARTE TERZA</a:t>
            </a:r>
          </a:p>
          <a:p>
            <a:pPr marL="0" marR="0" lvl="0" indent="0" algn="ctr" defTabSz="914400" rtl="0" eaLnBrk="1" fontAlgn="auto" latinLnBrk="0" hangingPunct="1">
              <a:lnSpc>
                <a:spcPct val="100000"/>
              </a:lnSpc>
              <a:spcBef>
                <a:spcPts val="0"/>
              </a:spcBef>
              <a:spcAft>
                <a:spcPts val="1200"/>
              </a:spcAft>
              <a:buClrTx/>
              <a:buSzTx/>
              <a:buFontTx/>
              <a:buNone/>
              <a:tabLst/>
              <a:defRPr/>
            </a:pPr>
            <a:r>
              <a:rPr kumimoji="0" lang="it-IT" sz="2800" b="1" i="0" u="none" strike="noStrike" kern="1200" cap="all" spc="0" normalizeH="0" baseline="0" noProof="0" dirty="0">
                <a:ln>
                  <a:noFill/>
                </a:ln>
                <a:solidFill>
                  <a:srgbClr val="44546A"/>
                </a:solidFill>
                <a:effectLst/>
                <a:uLnTx/>
                <a:uFillTx/>
                <a:latin typeface="Arial" panose="020B0604020202020204" pitchFamily="34" charset="0"/>
                <a:ea typeface="+mn-ea"/>
                <a:cs typeface="Arial" panose="020B0604020202020204" pitchFamily="34" charset="0"/>
              </a:rPr>
              <a:t>Come ha funzionato l’indice </a:t>
            </a:r>
            <a:r>
              <a:rPr kumimoji="0" lang="it-IT" sz="2800" b="1" i="0" u="none" strike="noStrike" kern="1200" cap="all" spc="0" normalizeH="0" baseline="0" noProof="0" dirty="0" err="1">
                <a:ln>
                  <a:noFill/>
                </a:ln>
                <a:solidFill>
                  <a:srgbClr val="44546A"/>
                </a:solidFill>
                <a:effectLst/>
                <a:uLnTx/>
                <a:uFillTx/>
                <a:latin typeface="Arial" panose="020B0604020202020204" pitchFamily="34" charset="0"/>
                <a:ea typeface="+mn-ea"/>
                <a:cs typeface="Arial" panose="020B0604020202020204" pitchFamily="34" charset="0"/>
              </a:rPr>
              <a:t>ipca</a:t>
            </a:r>
            <a:r>
              <a:rPr kumimoji="0" lang="it-IT" sz="2800" b="1" i="0" u="none" strike="noStrike" kern="1200" cap="all" spc="0" normalizeH="0" baseline="0" noProof="0" dirty="0">
                <a:ln>
                  <a:noFill/>
                </a:ln>
                <a:solidFill>
                  <a:srgbClr val="44546A"/>
                </a:solidFill>
                <a:effectLst/>
                <a:uLnTx/>
                <a:uFillTx/>
                <a:latin typeface="Arial" panose="020B0604020202020204" pitchFamily="34" charset="0"/>
                <a:ea typeface="+mn-ea"/>
                <a:cs typeface="Arial" panose="020B0604020202020204" pitchFamily="34" charset="0"/>
              </a:rPr>
              <a:t>-nei</a:t>
            </a:r>
          </a:p>
          <a:p>
            <a:pPr marL="0" marR="0" lvl="0" indent="0" algn="ctr" defTabSz="914400" rtl="0" eaLnBrk="1" fontAlgn="auto" latinLnBrk="0" hangingPunct="1">
              <a:lnSpc>
                <a:spcPct val="100000"/>
              </a:lnSpc>
              <a:spcBef>
                <a:spcPts val="0"/>
              </a:spcBef>
              <a:spcAft>
                <a:spcPts val="1200"/>
              </a:spcAft>
              <a:buClrTx/>
              <a:buSzTx/>
              <a:buFontTx/>
              <a:buNone/>
              <a:tabLst/>
              <a:defRPr/>
            </a:pPr>
            <a:r>
              <a:rPr lang="it-IT" sz="2800" b="1" cap="all" noProof="0" dirty="0">
                <a:solidFill>
                  <a:srgbClr val="44546A"/>
                </a:solidFill>
                <a:latin typeface="Arial" panose="020B0604020202020204" pitchFamily="34" charset="0"/>
                <a:cs typeface="Arial" panose="020B0604020202020204" pitchFamily="34" charset="0"/>
              </a:rPr>
              <a:t>Anche alla luce del patto per la fabbrica</a:t>
            </a:r>
            <a:endParaRPr kumimoji="0" lang="it-IT" sz="2800" b="1" i="0" u="none" strike="noStrike" kern="1200" cap="all" spc="0" normalizeH="0" baseline="0" noProof="0" dirty="0">
              <a:ln>
                <a:noFill/>
              </a:ln>
              <a:solidFill>
                <a:srgbClr val="44546A"/>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38507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Effect transition="in" filter="fade">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59574851-99E6-7840-AFC4-0243ACAB96FF}"/>
              </a:ext>
            </a:extLst>
          </p:cNvPr>
          <p:cNvSpPr txBox="1"/>
          <p:nvPr/>
        </p:nvSpPr>
        <p:spPr>
          <a:xfrm>
            <a:off x="1636922" y="131017"/>
            <a:ext cx="5870261" cy="430887"/>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200" b="1" i="0" u="none" strike="noStrike" kern="1200" cap="all"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Uno sguardo (medio) sul fenomeno</a:t>
            </a:r>
          </a:p>
        </p:txBody>
      </p:sp>
      <p:sp>
        <p:nvSpPr>
          <p:cNvPr id="4" name="Rectangle 2"/>
          <p:cNvSpPr>
            <a:spLocks noChangeArrowheads="1"/>
          </p:cNvSpPr>
          <p:nvPr/>
        </p:nvSpPr>
        <p:spPr bwMode="auto">
          <a:xfrm>
            <a:off x="1535185" y="104862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aphicFrame>
        <p:nvGraphicFramePr>
          <p:cNvPr id="2" name="Grafico 1">
            <a:extLst>
              <a:ext uri="{FF2B5EF4-FFF2-40B4-BE49-F238E27FC236}">
                <a16:creationId xmlns:a16="http://schemas.microsoft.com/office/drawing/2014/main" id="{C0E54839-0E2E-5DC9-C637-6ED56D0BEC92}"/>
              </a:ext>
            </a:extLst>
          </p:cNvPr>
          <p:cNvGraphicFramePr>
            <a:graphicFrameLocks/>
          </p:cNvGraphicFramePr>
          <p:nvPr>
            <p:extLst>
              <p:ext uri="{D42A27DB-BD31-4B8C-83A1-F6EECF244321}">
                <p14:modId xmlns:p14="http://schemas.microsoft.com/office/powerpoint/2010/main" val="3351169213"/>
              </p:ext>
            </p:extLst>
          </p:nvPr>
        </p:nvGraphicFramePr>
        <p:xfrm>
          <a:off x="-1" y="723899"/>
          <a:ext cx="5060723" cy="5466224"/>
        </p:xfrm>
        <a:graphic>
          <a:graphicData uri="http://schemas.openxmlformats.org/drawingml/2006/chart">
            <c:chart xmlns:c="http://schemas.openxmlformats.org/drawingml/2006/chart" xmlns:r="http://schemas.openxmlformats.org/officeDocument/2006/relationships" r:id="rId2"/>
          </a:graphicData>
        </a:graphic>
      </p:graphicFrame>
      <p:sp>
        <p:nvSpPr>
          <p:cNvPr id="6" name="CasellaDiTesto 5">
            <a:extLst>
              <a:ext uri="{FF2B5EF4-FFF2-40B4-BE49-F238E27FC236}">
                <a16:creationId xmlns:a16="http://schemas.microsoft.com/office/drawing/2014/main" id="{B69BF7E0-3DEE-5258-4706-6376A5E8BE7F}"/>
              </a:ext>
            </a:extLst>
          </p:cNvPr>
          <p:cNvSpPr txBox="1"/>
          <p:nvPr/>
        </p:nvSpPr>
        <p:spPr>
          <a:xfrm>
            <a:off x="5060723" y="1370558"/>
            <a:ext cx="4083276" cy="4770537"/>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it-IT" sz="1400" dirty="0">
                <a:solidFill>
                  <a:schemeClr val="bg2">
                    <a:lumMod val="25000"/>
                  </a:schemeClr>
                </a:solidFill>
                <a:latin typeface="Arial" panose="020B0604020202020204" pitchFamily="34" charset="0"/>
                <a:cs typeface="Arial" panose="020B0604020202020204" pitchFamily="34" charset="0"/>
              </a:rPr>
              <a:t>Se si guarda l'andamento medio delle </a:t>
            </a:r>
            <a:r>
              <a:rPr lang="it-IT" sz="1400" b="1" dirty="0">
                <a:solidFill>
                  <a:srgbClr val="007D8E"/>
                </a:solidFill>
                <a:latin typeface="Arial" panose="020B0604020202020204" pitchFamily="34" charset="0"/>
                <a:cs typeface="Arial" panose="020B0604020202020204" pitchFamily="34" charset="0"/>
              </a:rPr>
              <a:t>retribuzioni contrattuali </a:t>
            </a:r>
            <a:r>
              <a:rPr lang="it-IT" sz="1400" dirty="0">
                <a:solidFill>
                  <a:schemeClr val="bg2">
                    <a:lumMod val="25000"/>
                  </a:schemeClr>
                </a:solidFill>
                <a:latin typeface="Arial" panose="020B0604020202020204" pitchFamily="34" charset="0"/>
                <a:cs typeface="Arial" panose="020B0604020202020204" pitchFamily="34" charset="0"/>
              </a:rPr>
              <a:t>(rilevato dall'Istat) e dell'</a:t>
            </a:r>
            <a:r>
              <a:rPr lang="it-IT" sz="1400" b="1" dirty="0">
                <a:solidFill>
                  <a:srgbClr val="FF3300"/>
                </a:solidFill>
                <a:latin typeface="Arial" panose="020B0604020202020204" pitchFamily="34" charset="0"/>
                <a:cs typeface="Arial" panose="020B0604020202020204" pitchFamily="34" charset="0"/>
              </a:rPr>
              <a:t>indice IPCA-NEI</a:t>
            </a:r>
            <a:r>
              <a:rPr lang="it-IT" sz="1400" dirty="0">
                <a:solidFill>
                  <a:schemeClr val="bg2">
                    <a:lumMod val="25000"/>
                  </a:schemeClr>
                </a:solidFill>
                <a:latin typeface="Arial" panose="020B0604020202020204" pitchFamily="34" charset="0"/>
                <a:cs typeface="Arial" panose="020B0604020202020204" pitchFamily="34" charset="0"/>
              </a:rPr>
              <a:t>, si nota che nell'industria, fino al 2012, i trend sono del tutto in linea. In quella prima fase, le previsioni dell'indice, elaborate dall'Istat e utilizzate nei rinnovi tra il 2010 e il 2013, </a:t>
            </a:r>
            <a:r>
              <a:rPr lang="it-IT" sz="1400" b="1" dirty="0">
                <a:solidFill>
                  <a:schemeClr val="bg2">
                    <a:lumMod val="25000"/>
                  </a:schemeClr>
                </a:solidFill>
                <a:latin typeface="Arial" panose="020B0604020202020204" pitchFamily="34" charset="0"/>
                <a:cs typeface="Arial" panose="020B0604020202020204" pitchFamily="34" charset="0"/>
              </a:rPr>
              <a:t>non si discostarono</a:t>
            </a:r>
            <a:r>
              <a:rPr lang="it-IT" sz="1400" dirty="0">
                <a:solidFill>
                  <a:schemeClr val="bg2">
                    <a:lumMod val="25000"/>
                  </a:schemeClr>
                </a:solidFill>
                <a:latin typeface="Arial" panose="020B0604020202020204" pitchFamily="34" charset="0"/>
                <a:cs typeface="Arial" panose="020B0604020202020204" pitchFamily="34" charset="0"/>
              </a:rPr>
              <a:t> dai valori effettivamente consuntivati.</a:t>
            </a:r>
          </a:p>
          <a:p>
            <a:pPr marL="342900" indent="-342900">
              <a:spcAft>
                <a:spcPts val="600"/>
              </a:spcAft>
              <a:buFont typeface="Arial" panose="020B0604020202020204" pitchFamily="34" charset="0"/>
              <a:buChar char="•"/>
            </a:pPr>
            <a:r>
              <a:rPr lang="it-IT" sz="1400" dirty="0">
                <a:solidFill>
                  <a:schemeClr val="bg2">
                    <a:lumMod val="25000"/>
                  </a:schemeClr>
                </a:solidFill>
                <a:latin typeface="Arial" panose="020B0604020202020204" pitchFamily="34" charset="0"/>
                <a:cs typeface="Arial" panose="020B0604020202020204" pitchFamily="34" charset="0"/>
              </a:rPr>
              <a:t>I disallineamenti registrati tra il 2013 e il 2015, invece, risentono dello </a:t>
            </a:r>
            <a:r>
              <a:rPr lang="it-IT" sz="1400" b="1" dirty="0">
                <a:solidFill>
                  <a:schemeClr val="bg2">
                    <a:lumMod val="25000"/>
                  </a:schemeClr>
                </a:solidFill>
                <a:latin typeface="Arial" panose="020B0604020202020204" pitchFamily="34" charset="0"/>
                <a:cs typeface="Arial" panose="020B0604020202020204" pitchFamily="34" charset="0"/>
              </a:rPr>
              <a:t>scostamento significativo tra l’inflazione prevista e quella effettiva</a:t>
            </a:r>
            <a:r>
              <a:rPr lang="it-IT" sz="1400" dirty="0">
                <a:solidFill>
                  <a:schemeClr val="bg2">
                    <a:lumMod val="25000"/>
                  </a:schemeClr>
                </a:solidFill>
                <a:latin typeface="Arial" panose="020B0604020202020204" pitchFamily="34" charset="0"/>
                <a:cs typeface="Arial" panose="020B0604020202020204" pitchFamily="34" charset="0"/>
              </a:rPr>
              <a:t>. I rinnovi di quel periodo fissarono dunque aumenti che si rivelarono superiori rispetto all'inflazione effettiva.</a:t>
            </a:r>
          </a:p>
          <a:p>
            <a:pPr marL="342900" indent="-342900">
              <a:spcAft>
                <a:spcPts val="600"/>
              </a:spcAft>
              <a:buFont typeface="Arial" panose="020B0604020202020204" pitchFamily="34" charset="0"/>
              <a:buChar char="•"/>
            </a:pPr>
            <a:r>
              <a:rPr lang="it-IT" sz="1400" dirty="0">
                <a:solidFill>
                  <a:schemeClr val="bg2">
                    <a:lumMod val="25000"/>
                  </a:schemeClr>
                </a:solidFill>
                <a:latin typeface="Arial" panose="020B0604020202020204" pitchFamily="34" charset="0"/>
                <a:cs typeface="Arial" panose="020B0604020202020204" pitchFamily="34" charset="0"/>
              </a:rPr>
              <a:t>Tra 2016 e 2021 le due grandezze riprendono a crescere </a:t>
            </a:r>
            <a:r>
              <a:rPr lang="it-IT" sz="1400" b="1" dirty="0">
                <a:solidFill>
                  <a:schemeClr val="bg2">
                    <a:lumMod val="25000"/>
                  </a:schemeClr>
                </a:solidFill>
                <a:latin typeface="Arial" panose="020B0604020202020204" pitchFamily="34" charset="0"/>
                <a:cs typeface="Arial" panose="020B0604020202020204" pitchFamily="34" charset="0"/>
              </a:rPr>
              <a:t>ad un ritmo simile</a:t>
            </a:r>
            <a:r>
              <a:rPr lang="it-IT" sz="1400" dirty="0">
                <a:solidFill>
                  <a:schemeClr val="bg2">
                    <a:lumMod val="25000"/>
                  </a:schemeClr>
                </a:solidFill>
                <a:latin typeface="Arial" panose="020B0604020202020204" pitchFamily="34" charset="0"/>
                <a:cs typeface="Arial" panose="020B0604020202020204" pitchFamily="34" charset="0"/>
              </a:rPr>
              <a:t> (</a:t>
            </a:r>
            <a:r>
              <a:rPr lang="it-IT" sz="1400" dirty="0" err="1">
                <a:solidFill>
                  <a:schemeClr val="bg2">
                    <a:lumMod val="25000"/>
                  </a:schemeClr>
                </a:solidFill>
                <a:latin typeface="Arial" panose="020B0604020202020204" pitchFamily="34" charset="0"/>
                <a:cs typeface="Arial" panose="020B0604020202020204" pitchFamily="34" charset="0"/>
              </a:rPr>
              <a:t>vd</a:t>
            </a:r>
            <a:r>
              <a:rPr lang="it-IT" sz="1400" dirty="0">
                <a:solidFill>
                  <a:schemeClr val="bg2">
                    <a:lumMod val="25000"/>
                  </a:schemeClr>
                </a:solidFill>
                <a:latin typeface="Arial" panose="020B0604020202020204" pitchFamily="34" charset="0"/>
                <a:cs typeface="Arial" panose="020B0604020202020204" pitchFamily="34" charset="0"/>
              </a:rPr>
              <a:t>. altezza degli istogrammi in basso). Il balzo dell'inflazione nel 2022 (IPCA-NEI al 6,6%) comporta una chiusura pressoché completa del gap aperto nel 2013-2015.</a:t>
            </a:r>
          </a:p>
        </p:txBody>
      </p:sp>
      <p:sp>
        <p:nvSpPr>
          <p:cNvPr id="7" name="CasellaDiTesto 6">
            <a:extLst>
              <a:ext uri="{FF2B5EF4-FFF2-40B4-BE49-F238E27FC236}">
                <a16:creationId xmlns:a16="http://schemas.microsoft.com/office/drawing/2014/main" id="{E6D2D3B6-E6BB-0745-B2E3-974B701AC2F8}"/>
              </a:ext>
            </a:extLst>
          </p:cNvPr>
          <p:cNvSpPr txBox="1"/>
          <p:nvPr/>
        </p:nvSpPr>
        <p:spPr>
          <a:xfrm>
            <a:off x="201215" y="5928154"/>
            <a:ext cx="4690899" cy="246221"/>
          </a:xfrm>
          <a:prstGeom prst="rect">
            <a:avLst/>
          </a:prstGeom>
          <a:noFill/>
        </p:spPr>
        <p:txBody>
          <a:bodyPr wrap="square" rtlCol="0">
            <a:spAutoFit/>
          </a:bodyPr>
          <a:lstStyle/>
          <a:p>
            <a:r>
              <a:rPr lang="it-IT" sz="1000" i="1" dirty="0">
                <a:solidFill>
                  <a:schemeClr val="bg2">
                    <a:lumMod val="25000"/>
                  </a:schemeClr>
                </a:solidFill>
                <a:latin typeface="Arial" panose="020B0604020202020204" pitchFamily="34" charset="0"/>
                <a:cs typeface="Arial" panose="020B0604020202020204" pitchFamily="34" charset="0"/>
              </a:rPr>
              <a:t>Fonte: </a:t>
            </a:r>
            <a:r>
              <a:rPr lang="it-IT" sz="1000" dirty="0">
                <a:solidFill>
                  <a:schemeClr val="bg2">
                    <a:lumMod val="25000"/>
                  </a:schemeClr>
                </a:solidFill>
                <a:latin typeface="Arial" panose="020B0604020202020204" pitchFamily="34" charset="0"/>
                <a:cs typeface="Arial" panose="020B0604020202020204" pitchFamily="34" charset="0"/>
              </a:rPr>
              <a:t>elaborazioni Confindustria su dati Istat.</a:t>
            </a:r>
          </a:p>
        </p:txBody>
      </p:sp>
      <p:graphicFrame>
        <p:nvGraphicFramePr>
          <p:cNvPr id="8" name="Grafico 7">
            <a:extLst>
              <a:ext uri="{FF2B5EF4-FFF2-40B4-BE49-F238E27FC236}">
                <a16:creationId xmlns:a16="http://schemas.microsoft.com/office/drawing/2014/main" id="{D5DF9064-C7CB-7F80-6B43-D32DFE381573}"/>
              </a:ext>
            </a:extLst>
          </p:cNvPr>
          <p:cNvGraphicFramePr>
            <a:graphicFrameLocks/>
          </p:cNvGraphicFramePr>
          <p:nvPr>
            <p:extLst>
              <p:ext uri="{D42A27DB-BD31-4B8C-83A1-F6EECF244321}">
                <p14:modId xmlns:p14="http://schemas.microsoft.com/office/powerpoint/2010/main" val="246903180"/>
              </p:ext>
            </p:extLst>
          </p:nvPr>
        </p:nvGraphicFramePr>
        <p:xfrm>
          <a:off x="57465" y="4066162"/>
          <a:ext cx="4777183" cy="2145762"/>
        </p:xfrm>
        <a:graphic>
          <a:graphicData uri="http://schemas.openxmlformats.org/drawingml/2006/chart">
            <c:chart xmlns:c="http://schemas.openxmlformats.org/drawingml/2006/chart" xmlns:r="http://schemas.openxmlformats.org/officeDocument/2006/relationships" r:id="rId3"/>
          </a:graphicData>
        </a:graphic>
      </p:graphicFrame>
      <p:sp>
        <p:nvSpPr>
          <p:cNvPr id="9" name="CasellaDiTesto 8">
            <a:extLst>
              <a:ext uri="{FF2B5EF4-FFF2-40B4-BE49-F238E27FC236}">
                <a16:creationId xmlns:a16="http://schemas.microsoft.com/office/drawing/2014/main" id="{E9A8E589-C058-6250-8BBB-63A7E7ED2E77}"/>
              </a:ext>
            </a:extLst>
          </p:cNvPr>
          <p:cNvSpPr txBox="1"/>
          <p:nvPr/>
        </p:nvSpPr>
        <p:spPr>
          <a:xfrm>
            <a:off x="530797" y="705589"/>
            <a:ext cx="8082405" cy="492443"/>
          </a:xfrm>
          <a:prstGeom prst="rect">
            <a:avLst/>
          </a:prstGeom>
          <a:noFill/>
        </p:spPr>
        <p:txBody>
          <a:bodyPr wrap="none" rtlCol="0">
            <a:spAutoFit/>
          </a:bodyPr>
          <a:lstStyle/>
          <a:p>
            <a:pPr algn="ctr" rtl="0">
              <a:defRPr sz="1400" b="0" i="0" u="none" strike="noStrike" kern="1200" spc="0" baseline="0">
                <a:solidFill>
                  <a:prstClr val="black">
                    <a:lumMod val="65000"/>
                    <a:lumOff val="35000"/>
                  </a:prstClr>
                </a:solidFill>
                <a:latin typeface="Arial" panose="020B0604020202020204" pitchFamily="34" charset="0"/>
                <a:ea typeface="+mn-ea"/>
                <a:cs typeface="Arial" panose="020B0604020202020204" pitchFamily="34" charset="0"/>
              </a:defRPr>
            </a:pPr>
            <a:r>
              <a:rPr lang="it-IT" sz="1400" b="1" dirty="0">
                <a:solidFill>
                  <a:schemeClr val="bg2">
                    <a:lumMod val="25000"/>
                  </a:schemeClr>
                </a:solidFill>
              </a:rPr>
              <a:t>Indice delle </a:t>
            </a:r>
            <a:r>
              <a:rPr lang="it-IT" sz="1400" b="1" dirty="0">
                <a:solidFill>
                  <a:srgbClr val="007D8E"/>
                </a:solidFill>
              </a:rPr>
              <a:t>retribuzioni contrattuali</a:t>
            </a:r>
            <a:r>
              <a:rPr lang="it-IT" sz="1400" b="1" dirty="0">
                <a:solidFill>
                  <a:schemeClr val="bg2">
                    <a:lumMod val="25000"/>
                  </a:schemeClr>
                </a:solidFill>
              </a:rPr>
              <a:t> nell'industria e </a:t>
            </a:r>
            <a:r>
              <a:rPr lang="it-IT" sz="1400" b="1" dirty="0">
                <a:solidFill>
                  <a:srgbClr val="FF3300"/>
                </a:solidFill>
              </a:rPr>
              <a:t>IPCA netto energetici importati</a:t>
            </a:r>
            <a:r>
              <a:rPr lang="it-IT" sz="1400" b="1" dirty="0">
                <a:solidFill>
                  <a:schemeClr val="bg2">
                    <a:lumMod val="25000"/>
                  </a:schemeClr>
                </a:solidFill>
              </a:rPr>
              <a:t>, 2010-2022</a:t>
            </a:r>
          </a:p>
          <a:p>
            <a:pPr algn="ctr" rtl="0">
              <a:defRPr sz="1400" b="0" i="0" u="none" strike="noStrike" kern="1200" spc="0" baseline="0">
                <a:solidFill>
                  <a:prstClr val="black">
                    <a:lumMod val="65000"/>
                    <a:lumOff val="35000"/>
                  </a:prstClr>
                </a:solidFill>
                <a:latin typeface="Arial" panose="020B0604020202020204" pitchFamily="34" charset="0"/>
                <a:ea typeface="+mn-ea"/>
                <a:cs typeface="Arial" panose="020B0604020202020204" pitchFamily="34" charset="0"/>
              </a:defRPr>
            </a:pPr>
            <a:r>
              <a:rPr lang="it-IT" sz="1200" dirty="0">
                <a:solidFill>
                  <a:schemeClr val="bg2">
                    <a:lumMod val="25000"/>
                  </a:schemeClr>
                </a:solidFill>
              </a:rPr>
              <a:t>Totale dipendenti al netto dei dirigenti</a:t>
            </a:r>
            <a:endParaRPr lang="it-IT" sz="1600" dirty="0">
              <a:solidFill>
                <a:schemeClr val="bg2">
                  <a:lumMod val="25000"/>
                </a:schemeClr>
              </a:solidFill>
            </a:endParaRPr>
          </a:p>
        </p:txBody>
      </p:sp>
      <p:sp>
        <p:nvSpPr>
          <p:cNvPr id="5" name="CasellaDiTesto 4">
            <a:extLst>
              <a:ext uri="{FF2B5EF4-FFF2-40B4-BE49-F238E27FC236}">
                <a16:creationId xmlns:a16="http://schemas.microsoft.com/office/drawing/2014/main" id="{471B945F-9F64-2163-B9F2-632EBEF55EFA}"/>
              </a:ext>
            </a:extLst>
          </p:cNvPr>
          <p:cNvSpPr txBox="1"/>
          <p:nvPr/>
        </p:nvSpPr>
        <p:spPr>
          <a:xfrm>
            <a:off x="1554244" y="1289852"/>
            <a:ext cx="1984839" cy="261610"/>
          </a:xfrm>
          <a:prstGeom prst="rect">
            <a:avLst/>
          </a:prstGeom>
          <a:noFill/>
        </p:spPr>
        <p:txBody>
          <a:bodyPr wrap="none" rtlCol="0">
            <a:spAutoFit/>
          </a:bodyPr>
          <a:lstStyle/>
          <a:p>
            <a:r>
              <a:rPr lang="it-IT" sz="1100" i="1" dirty="0">
                <a:solidFill>
                  <a:schemeClr val="bg2">
                    <a:lumMod val="25000"/>
                  </a:schemeClr>
                </a:solidFill>
                <a:latin typeface="Arial" panose="020B0604020202020204" pitchFamily="34" charset="0"/>
                <a:cs typeface="Arial" panose="020B0604020202020204" pitchFamily="34" charset="0"/>
              </a:rPr>
              <a:t>Valori indice (fine 2009=100)</a:t>
            </a:r>
            <a:endParaRPr lang="it-IT" sz="1100" i="1" dirty="0">
              <a:latin typeface="Arial" panose="020B0604020202020204" pitchFamily="34" charset="0"/>
              <a:cs typeface="Arial" panose="020B0604020202020204" pitchFamily="34" charset="0"/>
            </a:endParaRPr>
          </a:p>
        </p:txBody>
      </p:sp>
      <p:sp>
        <p:nvSpPr>
          <p:cNvPr id="10" name="CasellaDiTesto 9">
            <a:extLst>
              <a:ext uri="{FF2B5EF4-FFF2-40B4-BE49-F238E27FC236}">
                <a16:creationId xmlns:a16="http://schemas.microsoft.com/office/drawing/2014/main" id="{B88044A8-6F6D-69DF-BBC3-2E33D6D98160}"/>
              </a:ext>
            </a:extLst>
          </p:cNvPr>
          <p:cNvSpPr txBox="1"/>
          <p:nvPr/>
        </p:nvSpPr>
        <p:spPr>
          <a:xfrm>
            <a:off x="1583480" y="3971267"/>
            <a:ext cx="1725152" cy="261610"/>
          </a:xfrm>
          <a:prstGeom prst="rect">
            <a:avLst/>
          </a:prstGeom>
          <a:noFill/>
        </p:spPr>
        <p:txBody>
          <a:bodyPr wrap="none" rtlCol="0">
            <a:spAutoFit/>
          </a:bodyPr>
          <a:lstStyle/>
          <a:p>
            <a:r>
              <a:rPr lang="it-IT" sz="1100" i="1" dirty="0">
                <a:solidFill>
                  <a:schemeClr val="bg2">
                    <a:lumMod val="25000"/>
                  </a:schemeClr>
                </a:solidFill>
                <a:latin typeface="Arial" panose="020B0604020202020204" pitchFamily="34" charset="0"/>
                <a:cs typeface="Arial" panose="020B0604020202020204" pitchFamily="34" charset="0"/>
              </a:rPr>
              <a:t>Variazioni medie annuali</a:t>
            </a:r>
            <a:endParaRPr lang="it-IT" sz="1100" i="1" dirty="0">
              <a:latin typeface="Arial" panose="020B0604020202020204" pitchFamily="34" charset="0"/>
              <a:cs typeface="Arial" panose="020B0604020202020204" pitchFamily="34" charset="0"/>
            </a:endParaRPr>
          </a:p>
        </p:txBody>
      </p:sp>
      <p:sp>
        <p:nvSpPr>
          <p:cNvPr id="11" name="Segnaposto numero diapositiva 10">
            <a:extLst>
              <a:ext uri="{FF2B5EF4-FFF2-40B4-BE49-F238E27FC236}">
                <a16:creationId xmlns:a16="http://schemas.microsoft.com/office/drawing/2014/main" id="{95D0BC31-AEFA-BF8A-577A-E7C1F97DA1F2}"/>
              </a:ext>
            </a:extLst>
          </p:cNvPr>
          <p:cNvSpPr>
            <a:spLocks noGrp="1"/>
          </p:cNvSpPr>
          <p:nvPr>
            <p:ph type="sldNum" sz="quarter" idx="12"/>
          </p:nvPr>
        </p:nvSpPr>
        <p:spPr/>
        <p:txBody>
          <a:bodyPr/>
          <a:lstStyle/>
          <a:p>
            <a:fld id="{2B8196E9-C9B8-494E-B8F3-081598438571}" type="slidenum">
              <a:rPr lang="it-IT" smtClean="0"/>
              <a:t>14</a:t>
            </a:fld>
            <a:endParaRPr lang="it-IT"/>
          </a:p>
        </p:txBody>
      </p:sp>
    </p:spTree>
    <p:extLst>
      <p:ext uri="{BB962C8B-B14F-4D97-AF65-F5344CB8AC3E}">
        <p14:creationId xmlns:p14="http://schemas.microsoft.com/office/powerpoint/2010/main" val="35044381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59574851-99E6-7840-AFC4-0243ACAB96FF}"/>
              </a:ext>
            </a:extLst>
          </p:cNvPr>
          <p:cNvSpPr txBox="1"/>
          <p:nvPr/>
        </p:nvSpPr>
        <p:spPr>
          <a:xfrm>
            <a:off x="2494530" y="131017"/>
            <a:ext cx="4155048" cy="430887"/>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200" b="1" i="0" u="none" strike="noStrike" kern="1200" cap="all"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Valutazione di Scenario </a:t>
            </a:r>
          </a:p>
        </p:txBody>
      </p:sp>
      <p:sp>
        <p:nvSpPr>
          <p:cNvPr id="4" name="Rectangle 2"/>
          <p:cNvSpPr>
            <a:spLocks noChangeArrowheads="1"/>
          </p:cNvSpPr>
          <p:nvPr/>
        </p:nvSpPr>
        <p:spPr bwMode="auto">
          <a:xfrm>
            <a:off x="252000" y="959093"/>
            <a:ext cx="8640000" cy="4939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lvl="0" indent="-285750">
              <a:spcAft>
                <a:spcPts val="1800"/>
              </a:spcAft>
              <a:buFont typeface="Arial" panose="020B0604020202020204" pitchFamily="34" charset="0"/>
              <a:buChar char="•"/>
            </a:pPr>
            <a:r>
              <a:rPr lang="it-IT" dirty="0">
                <a:solidFill>
                  <a:schemeClr val="bg2">
                    <a:lumMod val="25000"/>
                  </a:schemeClr>
                </a:solidFill>
                <a:latin typeface="Arial" panose="020B0604020202020204" pitchFamily="34" charset="0"/>
                <a:cs typeface="Arial" panose="020B0604020202020204" pitchFamily="34" charset="0"/>
              </a:rPr>
              <a:t>Il desiderio di contenere la crescita dell’inflazione induce a pensare alla stagione della concertazione (1993) e </a:t>
            </a:r>
            <a:r>
              <a:rPr lang="it-IT" b="1" dirty="0">
                <a:solidFill>
                  <a:schemeClr val="bg2">
                    <a:lumMod val="25000"/>
                  </a:schemeClr>
                </a:solidFill>
                <a:latin typeface="Arial" panose="020B0604020202020204" pitchFamily="34" charset="0"/>
                <a:cs typeface="Arial" panose="020B0604020202020204" pitchFamily="34" charset="0"/>
              </a:rPr>
              <a:t>all'inflazione programmata</a:t>
            </a:r>
            <a:r>
              <a:rPr lang="it-IT" dirty="0">
                <a:solidFill>
                  <a:schemeClr val="bg2">
                    <a:lumMod val="25000"/>
                  </a:schemeClr>
                </a:solidFill>
                <a:latin typeface="Arial" panose="020B0604020202020204" pitchFamily="34" charset="0"/>
                <a:cs typeface="Arial" panose="020B0604020202020204" pitchFamily="34" charset="0"/>
              </a:rPr>
              <a:t>. Difficile credere che (tutti) i sindacati vogliano concedere a questo Governo una nuova stagione di pace sociale. </a:t>
            </a:r>
          </a:p>
          <a:p>
            <a:pPr marL="285750" lvl="0" indent="-285750">
              <a:spcAft>
                <a:spcPts val="1800"/>
              </a:spcAft>
              <a:buFont typeface="Arial" panose="020B0604020202020204" pitchFamily="34" charset="0"/>
              <a:buChar char="•"/>
            </a:pPr>
            <a:r>
              <a:rPr lang="it-IT" dirty="0">
                <a:solidFill>
                  <a:schemeClr val="bg2">
                    <a:lumMod val="25000"/>
                  </a:schemeClr>
                </a:solidFill>
                <a:latin typeface="Arial" panose="020B0604020202020204" pitchFamily="34" charset="0"/>
                <a:cs typeface="Arial" panose="020B0604020202020204" pitchFamily="34" charset="0"/>
              </a:rPr>
              <a:t>Soprattutto, difficile pensare che si possa «concertare» una politica dei redditi che, attraverso la moderazione salariale, contrasti la crescita dell’inflazione (Ezio Tarantelli).</a:t>
            </a:r>
          </a:p>
          <a:p>
            <a:pPr marL="285750" lvl="0" indent="-285750">
              <a:spcAft>
                <a:spcPts val="1800"/>
              </a:spcAft>
              <a:buFont typeface="Arial" panose="020B0604020202020204" pitchFamily="34" charset="0"/>
              <a:buChar char="•"/>
            </a:pPr>
            <a:r>
              <a:rPr lang="it-IT" dirty="0">
                <a:solidFill>
                  <a:schemeClr val="bg2">
                    <a:lumMod val="25000"/>
                  </a:schemeClr>
                </a:solidFill>
                <a:latin typeface="Arial" panose="020B0604020202020204" pitchFamily="34" charset="0"/>
                <a:cs typeface="Arial" panose="020B0604020202020204" pitchFamily="34" charset="0"/>
              </a:rPr>
              <a:t>L'IPCA-NEI effettivamente comporta una certa discrezionalità nella scelta della metodologia (comunque verificabile e opera di un istituto terzo come Istat), ma per l'inflazione programmata bisognerebbe fare i conti con le logiche politiche di maggioranza e opposizione …</a:t>
            </a:r>
          </a:p>
          <a:p>
            <a:pPr marL="285750" lvl="0" indent="-285750">
              <a:spcAft>
                <a:spcPts val="1800"/>
              </a:spcAft>
              <a:buFont typeface="Arial" panose="020B0604020202020204" pitchFamily="34" charset="0"/>
              <a:buChar char="•"/>
            </a:pPr>
            <a:r>
              <a:rPr kumimoji="0" lang="it-IT" sz="1800" b="0" i="0" u="none" strike="noStrike" kern="1200" cap="none" spc="0" normalizeH="0" baseline="0" noProof="0" dirty="0">
                <a:ln>
                  <a:noFill/>
                </a:ln>
                <a:solidFill>
                  <a:schemeClr val="bg2">
                    <a:lumMod val="25000"/>
                  </a:schemeClr>
                </a:solidFill>
                <a:effectLst/>
                <a:uLnTx/>
                <a:uFillTx/>
                <a:latin typeface="Arial" panose="020B0604020202020204" pitchFamily="34" charset="0"/>
                <a:cs typeface="Arial" panose="020B0604020202020204" pitchFamily="34" charset="0"/>
              </a:rPr>
              <a:t>Un altro aspetto </a:t>
            </a:r>
            <a:r>
              <a:rPr lang="it-IT" dirty="0">
                <a:solidFill>
                  <a:schemeClr val="bg2">
                    <a:lumMod val="25000"/>
                  </a:schemeClr>
                </a:solidFill>
                <a:latin typeface="Arial" panose="020B0604020202020204" pitchFamily="34" charset="0"/>
                <a:cs typeface="Arial" panose="020B0604020202020204" pitchFamily="34" charset="0"/>
              </a:rPr>
              <a:t>che oggi rende </a:t>
            </a:r>
            <a:r>
              <a:rPr kumimoji="0" lang="it-IT" sz="1800" b="0" i="0" u="none" strike="noStrike" kern="1200" cap="none" spc="0" normalizeH="0" baseline="0" noProof="0" dirty="0">
                <a:ln>
                  <a:noFill/>
                </a:ln>
                <a:solidFill>
                  <a:schemeClr val="bg2">
                    <a:lumMod val="25000"/>
                  </a:schemeClr>
                </a:solidFill>
                <a:effectLst/>
                <a:uLnTx/>
                <a:uFillTx/>
                <a:latin typeface="Arial" panose="020B0604020202020204" pitchFamily="34" charset="0"/>
                <a:cs typeface="Arial" panose="020B0604020202020204" pitchFamily="34" charset="0"/>
              </a:rPr>
              <a:t>l’inflazione programmata inadeguata è il fatto che l'obiettivo è definito a livello di Eurozona, coincidendo con il target della BCE (2%). In altre parole, a livello nazionale non vi è più mandato di avere target specifici.</a:t>
            </a:r>
          </a:p>
        </p:txBody>
      </p:sp>
      <p:sp>
        <p:nvSpPr>
          <p:cNvPr id="2" name="Segnaposto numero diapositiva 1">
            <a:extLst>
              <a:ext uri="{FF2B5EF4-FFF2-40B4-BE49-F238E27FC236}">
                <a16:creationId xmlns:a16="http://schemas.microsoft.com/office/drawing/2014/main" id="{3DC69938-B493-1008-DEAD-7A67E6AEBCB3}"/>
              </a:ext>
            </a:extLst>
          </p:cNvPr>
          <p:cNvSpPr>
            <a:spLocks noGrp="1"/>
          </p:cNvSpPr>
          <p:nvPr>
            <p:ph type="sldNum" sz="quarter" idx="12"/>
          </p:nvPr>
        </p:nvSpPr>
        <p:spPr/>
        <p:txBody>
          <a:bodyPr/>
          <a:lstStyle/>
          <a:p>
            <a:fld id="{2B8196E9-C9B8-494E-B8F3-081598438571}" type="slidenum">
              <a:rPr lang="it-IT" smtClean="0"/>
              <a:t>15</a:t>
            </a:fld>
            <a:endParaRPr lang="it-IT"/>
          </a:p>
        </p:txBody>
      </p:sp>
    </p:spTree>
    <p:extLst>
      <p:ext uri="{BB962C8B-B14F-4D97-AF65-F5344CB8AC3E}">
        <p14:creationId xmlns:p14="http://schemas.microsoft.com/office/powerpoint/2010/main" val="38200766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59574851-99E6-7840-AFC4-0243ACAB96FF}"/>
              </a:ext>
            </a:extLst>
          </p:cNvPr>
          <p:cNvSpPr txBox="1"/>
          <p:nvPr/>
        </p:nvSpPr>
        <p:spPr>
          <a:xfrm>
            <a:off x="1828834" y="131017"/>
            <a:ext cx="5486438" cy="430887"/>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200" b="1" i="0" u="none" strike="noStrike" kern="1200" cap="all"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Ipca</a:t>
            </a:r>
            <a:r>
              <a:rPr lang="it-IT" sz="2200" b="1" cap="all" dirty="0">
                <a:solidFill>
                  <a:prstClr val="white"/>
                </a:solidFill>
                <a:latin typeface="Arial" panose="020B0604020202020204" pitchFamily="34" charset="0"/>
                <a:cs typeface="Arial" panose="020B0604020202020204" pitchFamily="34" charset="0"/>
              </a:rPr>
              <a:t>-</a:t>
            </a:r>
            <a:r>
              <a:rPr kumimoji="0" lang="it-IT" sz="2200" b="1" i="0" u="none" strike="noStrike" kern="1200" cap="all"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nei e gli altri indici ufficiali</a:t>
            </a:r>
          </a:p>
        </p:txBody>
      </p:sp>
      <p:sp>
        <p:nvSpPr>
          <p:cNvPr id="4" name="Rectangle 2"/>
          <p:cNvSpPr>
            <a:spLocks noChangeArrowheads="1"/>
          </p:cNvSpPr>
          <p:nvPr/>
        </p:nvSpPr>
        <p:spPr bwMode="auto">
          <a:xfrm>
            <a:off x="1535185" y="104862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Rectangle 1"/>
          <p:cNvSpPr>
            <a:spLocks noChangeArrowheads="1"/>
          </p:cNvSpPr>
          <p:nvPr/>
        </p:nvSpPr>
        <p:spPr bwMode="auto">
          <a:xfrm>
            <a:off x="0" y="-48399"/>
            <a:ext cx="279244"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a:ln>
                  <a:noFill/>
                </a:ln>
                <a:solidFill>
                  <a:srgbClr val="5F5F5F"/>
                </a:solidFill>
                <a:effectLst/>
                <a:latin typeface="Lato"/>
              </a:rPr>
              <a:t>).</a:t>
            </a:r>
            <a:endParaRPr kumimoji="0" lang="it-IT" altLang="it-IT"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6" name="Rettangolo 5"/>
          <p:cNvSpPr/>
          <p:nvPr/>
        </p:nvSpPr>
        <p:spPr>
          <a:xfrm>
            <a:off x="252000" y="1651590"/>
            <a:ext cx="8640000" cy="3554819"/>
          </a:xfrm>
          <a:prstGeom prst="rect">
            <a:avLst/>
          </a:prstGeom>
        </p:spPr>
        <p:txBody>
          <a:bodyPr wrap="square">
            <a:spAutoFit/>
          </a:bodyPr>
          <a:lstStyle/>
          <a:p>
            <a:pPr marL="285750" indent="-285750" fontAlgn="base">
              <a:spcAft>
                <a:spcPts val="1800"/>
              </a:spcAft>
              <a:buFont typeface="Arial" panose="020B0604020202020204" pitchFamily="34" charset="0"/>
              <a:buChar char="•"/>
            </a:pPr>
            <a:r>
              <a:rPr lang="it-IT" dirty="0">
                <a:solidFill>
                  <a:schemeClr val="bg2">
                    <a:lumMod val="25000"/>
                  </a:schemeClr>
                </a:solidFill>
                <a:latin typeface="Arial" panose="020B0604020202020204" pitchFamily="34" charset="0"/>
                <a:cs typeface="Arial" panose="020B0604020202020204" pitchFamily="34" charset="0"/>
              </a:rPr>
              <a:t>Definire le politiche economiche sulla base di indicatori statistici ha sempre pro e contro. Soprattutto, in una fase eccezionale come questa.</a:t>
            </a:r>
          </a:p>
          <a:p>
            <a:pPr marL="285750" indent="-285750" fontAlgn="base">
              <a:spcAft>
                <a:spcPts val="1800"/>
              </a:spcAft>
              <a:buFont typeface="Arial" panose="020B0604020202020204" pitchFamily="34" charset="0"/>
              <a:buChar char="•"/>
            </a:pPr>
            <a:r>
              <a:rPr lang="it-IT" b="1" dirty="0">
                <a:solidFill>
                  <a:schemeClr val="bg2">
                    <a:lumMod val="25000"/>
                  </a:schemeClr>
                </a:solidFill>
                <a:latin typeface="Arial" panose="020B0604020202020204" pitchFamily="34" charset="0"/>
                <a:cs typeface="Arial" panose="020B0604020202020204" pitchFamily="34" charset="0"/>
              </a:rPr>
              <a:t>L’IPCA al netto degli energetici importati ha misurato l’inflazione annuale in maniera del tutto simile rispetto ad altri indici ufficiali (NIC, IPCA, FOI) smussando sali-scendi repentini. </a:t>
            </a:r>
          </a:p>
          <a:p>
            <a:pPr marL="285750" indent="-285750" fontAlgn="base">
              <a:spcAft>
                <a:spcPts val="1800"/>
              </a:spcAft>
              <a:buFont typeface="Arial" panose="020B0604020202020204" pitchFamily="34" charset="0"/>
              <a:buChar char="•"/>
            </a:pPr>
            <a:r>
              <a:rPr lang="it-IT" dirty="0">
                <a:solidFill>
                  <a:schemeClr val="bg2">
                    <a:lumMod val="25000"/>
                  </a:schemeClr>
                </a:solidFill>
                <a:latin typeface="Arial" panose="020B0604020202020204" pitchFamily="34" charset="0"/>
                <a:cs typeface="Arial" panose="020B0604020202020204" pitchFamily="34" charset="0"/>
              </a:rPr>
              <a:t>I dati dimostrano che questo indice ha soddisfatto la finalità per la quale era stato adottato. Ha consentito alla contrattazione collettiva di Confindustria di procedere con regolarità, senza particolari conflitti, dimostrandosi sufficientemente flessibile per contemperare le ragioni di imprese e lavoratori.</a:t>
            </a:r>
          </a:p>
          <a:p>
            <a:pPr marL="285750" indent="-285750" fontAlgn="base">
              <a:spcAft>
                <a:spcPts val="1800"/>
              </a:spcAft>
              <a:buFont typeface="Arial" panose="020B0604020202020204" pitchFamily="34" charset="0"/>
              <a:buChar char="•"/>
            </a:pPr>
            <a:endParaRPr lang="it-IT" b="0" i="0" dirty="0">
              <a:solidFill>
                <a:schemeClr val="bg2">
                  <a:lumMod val="25000"/>
                </a:schemeClr>
              </a:solidFill>
              <a:effectLst/>
              <a:latin typeface="Arial" panose="020B0604020202020204" pitchFamily="34" charset="0"/>
              <a:cs typeface="Arial" panose="020B0604020202020204" pitchFamily="34" charset="0"/>
            </a:endParaRPr>
          </a:p>
        </p:txBody>
      </p:sp>
      <p:sp>
        <p:nvSpPr>
          <p:cNvPr id="5" name="Segnaposto numero diapositiva 4">
            <a:extLst>
              <a:ext uri="{FF2B5EF4-FFF2-40B4-BE49-F238E27FC236}">
                <a16:creationId xmlns:a16="http://schemas.microsoft.com/office/drawing/2014/main" id="{054C89D0-C918-147D-45DB-A4C4F83FBC34}"/>
              </a:ext>
            </a:extLst>
          </p:cNvPr>
          <p:cNvSpPr>
            <a:spLocks noGrp="1"/>
          </p:cNvSpPr>
          <p:nvPr>
            <p:ph type="sldNum" sz="quarter" idx="12"/>
          </p:nvPr>
        </p:nvSpPr>
        <p:spPr/>
        <p:txBody>
          <a:bodyPr/>
          <a:lstStyle/>
          <a:p>
            <a:fld id="{2B8196E9-C9B8-494E-B8F3-081598438571}" type="slidenum">
              <a:rPr lang="it-IT" smtClean="0"/>
              <a:t>16</a:t>
            </a:fld>
            <a:endParaRPr lang="it-IT"/>
          </a:p>
        </p:txBody>
      </p:sp>
    </p:spTree>
    <p:extLst>
      <p:ext uri="{BB962C8B-B14F-4D97-AF65-F5344CB8AC3E}">
        <p14:creationId xmlns:p14="http://schemas.microsoft.com/office/powerpoint/2010/main" val="15975385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8F326EA1-9E39-4D2E-BAF3-E9E2F74858D5}"/>
              </a:ext>
            </a:extLst>
          </p:cNvPr>
          <p:cNvSpPr txBox="1"/>
          <p:nvPr/>
        </p:nvSpPr>
        <p:spPr>
          <a:xfrm>
            <a:off x="0" y="2875002"/>
            <a:ext cx="9144000" cy="110799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1200"/>
              </a:spcAft>
              <a:buClrTx/>
              <a:buSzTx/>
              <a:buFontTx/>
              <a:buNone/>
              <a:tabLst/>
              <a:defRPr/>
            </a:pPr>
            <a:r>
              <a:rPr kumimoji="0" lang="it-IT" sz="2800" b="1" i="0" u="none" strike="noStrike" kern="1200" cap="all"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PARTE quarta</a:t>
            </a:r>
          </a:p>
          <a:p>
            <a:pPr marL="0" marR="0" lvl="0" indent="0" algn="ctr" defTabSz="914400" rtl="0" eaLnBrk="1" fontAlgn="auto" latinLnBrk="0" hangingPunct="1">
              <a:lnSpc>
                <a:spcPct val="100000"/>
              </a:lnSpc>
              <a:spcBef>
                <a:spcPts val="0"/>
              </a:spcBef>
              <a:spcAft>
                <a:spcPts val="1200"/>
              </a:spcAft>
              <a:buClrTx/>
              <a:buSzTx/>
              <a:buFontTx/>
              <a:buNone/>
              <a:tabLst/>
              <a:defRPr/>
            </a:pPr>
            <a:r>
              <a:rPr lang="it-IT" sz="2800" b="1" cap="all" noProof="0" dirty="0">
                <a:solidFill>
                  <a:srgbClr val="44546A"/>
                </a:solidFill>
                <a:latin typeface="Arial" panose="020B0604020202020204" pitchFamily="34" charset="0"/>
                <a:cs typeface="Arial" panose="020B0604020202020204" pitchFamily="34" charset="0"/>
              </a:rPr>
              <a:t>Contrattazione e salario minimo</a:t>
            </a:r>
            <a:endParaRPr kumimoji="0" lang="it-IT" sz="2800" b="1" i="0" u="none" strike="noStrike" kern="1200" cap="all" spc="0" normalizeH="0" baseline="0" noProof="0" dirty="0">
              <a:ln>
                <a:noFill/>
              </a:ln>
              <a:solidFill>
                <a:srgbClr val="44546A"/>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277963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Effect transition="in" filter="fade">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59574851-99E6-7840-AFC4-0243ACAB96FF}"/>
              </a:ext>
            </a:extLst>
          </p:cNvPr>
          <p:cNvSpPr txBox="1"/>
          <p:nvPr/>
        </p:nvSpPr>
        <p:spPr>
          <a:xfrm>
            <a:off x="727347" y="131017"/>
            <a:ext cx="7689413" cy="430887"/>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200" b="1" i="0" u="none" strike="noStrike" kern="1200" cap="all"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 proposta della sinistra sul salario minimo</a:t>
            </a:r>
          </a:p>
        </p:txBody>
      </p:sp>
      <p:sp>
        <p:nvSpPr>
          <p:cNvPr id="4" name="Rectangle 2"/>
          <p:cNvSpPr>
            <a:spLocks noChangeArrowheads="1"/>
          </p:cNvSpPr>
          <p:nvPr/>
        </p:nvSpPr>
        <p:spPr bwMode="auto">
          <a:xfrm>
            <a:off x="1535185" y="104862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Rectangle 1"/>
          <p:cNvSpPr>
            <a:spLocks noChangeArrowheads="1"/>
          </p:cNvSpPr>
          <p:nvPr/>
        </p:nvSpPr>
        <p:spPr bwMode="auto">
          <a:xfrm>
            <a:off x="0" y="-48399"/>
            <a:ext cx="279244"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altLang="it-IT" sz="1200" b="0" i="0" u="none" strike="noStrike" kern="1200" cap="none" spc="0" normalizeH="0" baseline="0" noProof="0" dirty="0">
                <a:ln>
                  <a:noFill/>
                </a:ln>
                <a:solidFill>
                  <a:srgbClr val="5F5F5F"/>
                </a:solidFill>
                <a:effectLst/>
                <a:uLnTx/>
                <a:uFillTx/>
                <a:latin typeface="Lato"/>
                <a:ea typeface="+mn-ea"/>
                <a:cs typeface="+mn-cs"/>
              </a:rPr>
              <a:t>).</a:t>
            </a:r>
            <a:endParaRPr kumimoji="0" lang="it-IT" altLang="it-IT" sz="6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altLang="it-IT"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6" name="Rettangolo 5"/>
          <p:cNvSpPr/>
          <p:nvPr/>
        </p:nvSpPr>
        <p:spPr>
          <a:xfrm>
            <a:off x="252000" y="1073034"/>
            <a:ext cx="8640000" cy="4616648"/>
          </a:xfrm>
          <a:prstGeom prst="rect">
            <a:avLst/>
          </a:prstGeom>
        </p:spPr>
        <p:txBody>
          <a:bodyPr wrap="square">
            <a:spAutoFit/>
          </a:bodyPr>
          <a:lstStyle/>
          <a:p>
            <a:pPr marL="285750" marR="0" lvl="0" indent="-285750" algn="l" defTabSz="914400" rtl="0" eaLnBrk="1" fontAlgn="base" latinLnBrk="0" hangingPunct="1">
              <a:lnSpc>
                <a:spcPct val="100000"/>
              </a:lnSpc>
              <a:spcBef>
                <a:spcPts val="0"/>
              </a:spcBef>
              <a:spcAft>
                <a:spcPts val="1800"/>
              </a:spcAft>
              <a:buClrTx/>
              <a:buSzTx/>
              <a:buFont typeface="Arial" panose="020B0604020202020204" pitchFamily="34" charset="0"/>
              <a:buChar char="•"/>
              <a:tabLst/>
              <a:defRPr/>
            </a:pPr>
            <a:r>
              <a:rPr kumimoji="0" lang="it-IT" sz="1800" b="0" i="0" u="none" strike="noStrike" kern="1200" cap="none" spc="0" normalizeH="0" baseline="0" noProof="0" dirty="0">
                <a:ln>
                  <a:noFill/>
                </a:ln>
                <a:solidFill>
                  <a:schemeClr val="bg2">
                    <a:lumMod val="25000"/>
                  </a:schemeClr>
                </a:solidFill>
                <a:effectLst/>
                <a:uLnTx/>
                <a:uFillTx/>
                <a:latin typeface="Arial" panose="020B0604020202020204" pitchFamily="34" charset="0"/>
                <a:cs typeface="Arial" panose="020B0604020202020204" pitchFamily="34" charset="0"/>
              </a:rPr>
              <a:t>La Costituzione Italiana prevede un solo principio, quello di retribuzione «proporzionata e sufficiente» che tutti (dottrina e giurisprudenza) definiscono «</a:t>
            </a:r>
            <a:r>
              <a:rPr kumimoji="0" lang="it-IT" sz="1800" b="1" i="0" u="none" strike="noStrike" kern="1200" cap="none" spc="0" normalizeH="0" baseline="0" noProof="0" dirty="0">
                <a:ln>
                  <a:noFill/>
                </a:ln>
                <a:solidFill>
                  <a:schemeClr val="bg2">
                    <a:lumMod val="25000"/>
                  </a:schemeClr>
                </a:solidFill>
                <a:effectLst/>
                <a:uLnTx/>
                <a:uFillTx/>
                <a:latin typeface="Arial" panose="020B0604020202020204" pitchFamily="34" charset="0"/>
                <a:cs typeface="Arial" panose="020B0604020202020204" pitchFamily="34" charset="0"/>
              </a:rPr>
              <a:t>giusta retribuzione</a:t>
            </a:r>
            <a:r>
              <a:rPr kumimoji="0" lang="it-IT" sz="1800" b="0" i="0" u="none" strike="noStrike" kern="1200" cap="none" spc="0" normalizeH="0" baseline="0" noProof="0" dirty="0">
                <a:ln>
                  <a:noFill/>
                </a:ln>
                <a:solidFill>
                  <a:schemeClr val="bg2">
                    <a:lumMod val="25000"/>
                  </a:schemeClr>
                </a:solidFill>
                <a:effectLst/>
                <a:uLnTx/>
                <a:uFillTx/>
                <a:latin typeface="Arial" panose="020B0604020202020204" pitchFamily="34" charset="0"/>
                <a:cs typeface="Arial" panose="020B0604020202020204" pitchFamily="34" charset="0"/>
              </a:rPr>
              <a:t>».</a:t>
            </a:r>
          </a:p>
          <a:p>
            <a:pPr marL="285750" marR="0" lvl="0" indent="-285750" algn="l" defTabSz="914400" rtl="0" eaLnBrk="1" fontAlgn="base" latinLnBrk="0" hangingPunct="1">
              <a:lnSpc>
                <a:spcPct val="100000"/>
              </a:lnSpc>
              <a:spcBef>
                <a:spcPts val="0"/>
              </a:spcBef>
              <a:spcAft>
                <a:spcPts val="1800"/>
              </a:spcAft>
              <a:buClrTx/>
              <a:buSzTx/>
              <a:buFont typeface="Arial" panose="020B0604020202020204" pitchFamily="34" charset="0"/>
              <a:buChar char="•"/>
              <a:tabLst/>
              <a:defRPr/>
            </a:pPr>
            <a:r>
              <a:rPr lang="it-IT" dirty="0">
                <a:solidFill>
                  <a:schemeClr val="bg2">
                    <a:lumMod val="25000"/>
                  </a:schemeClr>
                </a:solidFill>
                <a:latin typeface="Arial" panose="020B0604020202020204" pitchFamily="34" charset="0"/>
                <a:cs typeface="Arial" panose="020B0604020202020204" pitchFamily="34" charset="0"/>
              </a:rPr>
              <a:t>In sostanza si tratta dei minimi tabellari fissati dai contratti collettivi che il «Patto per la fabbrica» ha definito «</a:t>
            </a:r>
            <a:r>
              <a:rPr lang="it-IT" b="1" dirty="0">
                <a:solidFill>
                  <a:schemeClr val="bg2">
                    <a:lumMod val="25000"/>
                  </a:schemeClr>
                </a:solidFill>
                <a:latin typeface="Arial" panose="020B0604020202020204" pitchFamily="34" charset="0"/>
                <a:cs typeface="Arial" panose="020B0604020202020204" pitchFamily="34" charset="0"/>
              </a:rPr>
              <a:t>trattamento economico minimo (TEM)</a:t>
            </a:r>
            <a:r>
              <a:rPr lang="it-IT" dirty="0">
                <a:solidFill>
                  <a:schemeClr val="bg2">
                    <a:lumMod val="25000"/>
                  </a:schemeClr>
                </a:solidFill>
                <a:latin typeface="Arial" panose="020B0604020202020204" pitchFamily="34" charset="0"/>
                <a:cs typeface="Arial" panose="020B0604020202020204" pitchFamily="34" charset="0"/>
              </a:rPr>
              <a:t>».</a:t>
            </a:r>
          </a:p>
          <a:p>
            <a:pPr marL="285750" marR="0" lvl="0" indent="-285750" algn="l" defTabSz="914400" rtl="0" eaLnBrk="1" fontAlgn="base" latinLnBrk="0" hangingPunct="1">
              <a:lnSpc>
                <a:spcPct val="100000"/>
              </a:lnSpc>
              <a:spcBef>
                <a:spcPts val="0"/>
              </a:spcBef>
              <a:spcAft>
                <a:spcPts val="1800"/>
              </a:spcAft>
              <a:buClrTx/>
              <a:buSzTx/>
              <a:buFont typeface="Arial" panose="020B0604020202020204" pitchFamily="34" charset="0"/>
              <a:buChar char="•"/>
              <a:tabLst/>
              <a:defRPr/>
            </a:pPr>
            <a:r>
              <a:rPr lang="it-IT" dirty="0">
                <a:solidFill>
                  <a:schemeClr val="bg2">
                    <a:lumMod val="25000"/>
                  </a:schemeClr>
                </a:solidFill>
                <a:latin typeface="Arial" panose="020B0604020202020204" pitchFamily="34" charset="0"/>
                <a:cs typeface="Arial" panose="020B0604020202020204" pitchFamily="34" charset="0"/>
              </a:rPr>
              <a:t>La proposta della «sinistra», sul punto, sostituisce al TEM (minimi tabellari) il </a:t>
            </a:r>
            <a:r>
              <a:rPr lang="it-IT" b="1" dirty="0">
                <a:solidFill>
                  <a:schemeClr val="bg2">
                    <a:lumMod val="25000"/>
                  </a:schemeClr>
                </a:solidFill>
                <a:latin typeface="Arial" panose="020B0604020202020204" pitchFamily="34" charset="0"/>
                <a:cs typeface="Arial" panose="020B0604020202020204" pitchFamily="34" charset="0"/>
              </a:rPr>
              <a:t>trattamento economico complessivo (TEC).</a:t>
            </a:r>
            <a:endParaRPr lang="it-IT" dirty="0">
              <a:solidFill>
                <a:schemeClr val="bg2">
                  <a:lumMod val="25000"/>
                </a:schemeClr>
              </a:solidFill>
              <a:latin typeface="Arial" panose="020B0604020202020204" pitchFamily="34" charset="0"/>
              <a:cs typeface="Arial" panose="020B0604020202020204" pitchFamily="34" charset="0"/>
            </a:endParaRPr>
          </a:p>
          <a:p>
            <a:pPr marL="285750" marR="0" lvl="0" indent="-285750" algn="l" defTabSz="914400" rtl="0" eaLnBrk="1" fontAlgn="base" latinLnBrk="0" hangingPunct="1">
              <a:lnSpc>
                <a:spcPct val="100000"/>
              </a:lnSpc>
              <a:spcBef>
                <a:spcPts val="0"/>
              </a:spcBef>
              <a:spcAft>
                <a:spcPts val="1800"/>
              </a:spcAft>
              <a:buClrTx/>
              <a:buSzTx/>
              <a:buFont typeface="Arial" panose="020B0604020202020204" pitchFamily="34" charset="0"/>
              <a:buChar char="•"/>
              <a:tabLst/>
              <a:defRPr/>
            </a:pPr>
            <a:r>
              <a:rPr lang="it-IT" dirty="0">
                <a:solidFill>
                  <a:schemeClr val="bg2">
                    <a:lumMod val="25000"/>
                  </a:schemeClr>
                </a:solidFill>
                <a:latin typeface="Arial" panose="020B0604020202020204" pitchFamily="34" charset="0"/>
                <a:cs typeface="Arial" panose="020B0604020202020204" pitchFamily="34" charset="0"/>
              </a:rPr>
              <a:t>Quindi, introduce – contraddicendosi – il «trattamento economico minimo orario», inteso come il livello retributivo più basso che un contratto collettivo possa fissare: </a:t>
            </a:r>
            <a:r>
              <a:rPr lang="it-IT" b="1" dirty="0">
                <a:solidFill>
                  <a:schemeClr val="bg2">
                    <a:lumMod val="25000"/>
                  </a:schemeClr>
                </a:solidFill>
                <a:latin typeface="Arial" panose="020B0604020202020204" pitchFamily="34" charset="0"/>
                <a:cs typeface="Arial" panose="020B0604020202020204" pitchFamily="34" charset="0"/>
              </a:rPr>
              <a:t>9 euro lordi (senza incidenze, sembra doversi concludere)</a:t>
            </a:r>
            <a:r>
              <a:rPr lang="it-IT" dirty="0">
                <a:solidFill>
                  <a:schemeClr val="bg2">
                    <a:lumMod val="25000"/>
                  </a:schemeClr>
                </a:solidFill>
                <a:latin typeface="Arial" panose="020B0604020202020204" pitchFamily="34" charset="0"/>
                <a:cs typeface="Arial" panose="020B0604020202020204" pitchFamily="34" charset="0"/>
              </a:rPr>
              <a:t>. Insomma, una sorta di paga base oraria.</a:t>
            </a:r>
          </a:p>
          <a:p>
            <a:pPr marL="285750" marR="0" lvl="0" indent="-285750" algn="l" defTabSz="914400" rtl="0" eaLnBrk="1" fontAlgn="base" latinLnBrk="0" hangingPunct="1">
              <a:lnSpc>
                <a:spcPct val="100000"/>
              </a:lnSpc>
              <a:spcBef>
                <a:spcPts val="0"/>
              </a:spcBef>
              <a:spcAft>
                <a:spcPts val="1800"/>
              </a:spcAft>
              <a:buClrTx/>
              <a:buSzTx/>
              <a:buFont typeface="Arial" panose="020B0604020202020204" pitchFamily="34" charset="0"/>
              <a:buChar char="•"/>
              <a:tabLst/>
              <a:defRPr/>
            </a:pPr>
            <a:r>
              <a:rPr lang="it-IT" dirty="0">
                <a:solidFill>
                  <a:schemeClr val="bg2">
                    <a:lumMod val="25000"/>
                  </a:schemeClr>
                </a:solidFill>
                <a:latin typeface="Arial" panose="020B0604020202020204" pitchFamily="34" charset="0"/>
                <a:cs typeface="Arial" panose="020B0604020202020204" pitchFamily="34" charset="0"/>
              </a:rPr>
              <a:t>Per quei contratti collettivi che fossero sotto soglia si prevede l’intervento di </a:t>
            </a:r>
            <a:r>
              <a:rPr lang="it-IT" b="1" dirty="0">
                <a:solidFill>
                  <a:schemeClr val="bg2">
                    <a:lumMod val="25000"/>
                  </a:schemeClr>
                </a:solidFill>
                <a:latin typeface="Arial" panose="020B0604020202020204" pitchFamily="34" charset="0"/>
                <a:cs typeface="Arial" panose="020B0604020202020204" pitchFamily="34" charset="0"/>
              </a:rPr>
              <a:t>un fondo pubblico da istituirsi con la prossima Legge di bilancio</a:t>
            </a:r>
            <a:r>
              <a:rPr lang="it-IT" dirty="0">
                <a:solidFill>
                  <a:schemeClr val="bg2">
                    <a:lumMod val="25000"/>
                  </a:schemeClr>
                </a:solidFill>
                <a:latin typeface="Arial" panose="020B0604020202020204" pitchFamily="34" charset="0"/>
                <a:cs typeface="Arial" panose="020B0604020202020204" pitchFamily="34" charset="0"/>
              </a:rPr>
              <a:t>.</a:t>
            </a:r>
          </a:p>
        </p:txBody>
      </p:sp>
      <p:sp>
        <p:nvSpPr>
          <p:cNvPr id="5" name="Segnaposto numero diapositiva 4">
            <a:extLst>
              <a:ext uri="{FF2B5EF4-FFF2-40B4-BE49-F238E27FC236}">
                <a16:creationId xmlns:a16="http://schemas.microsoft.com/office/drawing/2014/main" id="{27853418-B37A-A54C-93AA-1307E7C13B4C}"/>
              </a:ext>
            </a:extLst>
          </p:cNvPr>
          <p:cNvSpPr>
            <a:spLocks noGrp="1"/>
          </p:cNvSpPr>
          <p:nvPr>
            <p:ph type="sldNum" sz="quarter" idx="12"/>
          </p:nvPr>
        </p:nvSpPr>
        <p:spPr/>
        <p:txBody>
          <a:bodyPr/>
          <a:lstStyle/>
          <a:p>
            <a:fld id="{2B8196E9-C9B8-494E-B8F3-081598438571}" type="slidenum">
              <a:rPr lang="it-IT" smtClean="0"/>
              <a:t>18</a:t>
            </a:fld>
            <a:endParaRPr lang="it-IT"/>
          </a:p>
        </p:txBody>
      </p:sp>
    </p:spTree>
    <p:extLst>
      <p:ext uri="{BB962C8B-B14F-4D97-AF65-F5344CB8AC3E}">
        <p14:creationId xmlns:p14="http://schemas.microsoft.com/office/powerpoint/2010/main" val="1143158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59574851-99E6-7840-AFC4-0243ACAB96FF}"/>
              </a:ext>
            </a:extLst>
          </p:cNvPr>
          <p:cNvSpPr txBox="1"/>
          <p:nvPr/>
        </p:nvSpPr>
        <p:spPr>
          <a:xfrm>
            <a:off x="1226597" y="131017"/>
            <a:ext cx="6690934" cy="430887"/>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200" b="1" i="0" u="none" strike="noStrike" kern="1200" cap="all"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Come si pone </a:t>
            </a:r>
            <a:r>
              <a:rPr kumimoji="0" lang="it-IT" sz="2200" b="1" i="0" u="none" strike="noStrike" kern="1200" cap="all" spc="0" normalizeH="0" noProof="0" dirty="0">
                <a:ln>
                  <a:noFill/>
                </a:ln>
                <a:solidFill>
                  <a:prstClr val="white"/>
                </a:solidFill>
                <a:effectLst/>
                <a:uLnTx/>
                <a:uFillTx/>
                <a:latin typeface="Arial" panose="020B0604020202020204" pitchFamily="34" charset="0"/>
                <a:ea typeface="+mn-ea"/>
                <a:cs typeface="Arial" panose="020B0604020202020204" pitchFamily="34" charset="0"/>
              </a:rPr>
              <a:t>LA NOSTRA CONTRATTAZIONE </a:t>
            </a:r>
            <a:endParaRPr kumimoji="0" lang="it-IT" sz="2200" b="1" i="0" u="none" strike="noStrike" kern="1200" cap="all"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4" name="Rectangle 2"/>
          <p:cNvSpPr>
            <a:spLocks noChangeArrowheads="1"/>
          </p:cNvSpPr>
          <p:nvPr/>
        </p:nvSpPr>
        <p:spPr bwMode="auto">
          <a:xfrm>
            <a:off x="1535185" y="104862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Rectangle 1"/>
          <p:cNvSpPr>
            <a:spLocks noChangeArrowheads="1"/>
          </p:cNvSpPr>
          <p:nvPr/>
        </p:nvSpPr>
        <p:spPr bwMode="auto">
          <a:xfrm>
            <a:off x="0" y="-48399"/>
            <a:ext cx="279244"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altLang="it-IT" sz="1200" b="0" i="0" u="none" strike="noStrike" kern="1200" cap="none" spc="0" normalizeH="0" baseline="0" noProof="0" dirty="0">
                <a:ln>
                  <a:noFill/>
                </a:ln>
                <a:solidFill>
                  <a:srgbClr val="5F5F5F"/>
                </a:solidFill>
                <a:effectLst/>
                <a:uLnTx/>
                <a:uFillTx/>
                <a:latin typeface="Lato"/>
                <a:ea typeface="+mn-ea"/>
                <a:cs typeface="+mn-cs"/>
              </a:rPr>
              <a:t>).</a:t>
            </a:r>
            <a:endParaRPr kumimoji="0" lang="it-IT" altLang="it-IT" sz="6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altLang="it-IT"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6" name="Rettangolo 5"/>
          <p:cNvSpPr/>
          <p:nvPr/>
        </p:nvSpPr>
        <p:spPr>
          <a:xfrm>
            <a:off x="278988" y="2056616"/>
            <a:ext cx="8546230" cy="2816156"/>
          </a:xfrm>
          <a:prstGeom prst="rect">
            <a:avLst/>
          </a:prstGeom>
        </p:spPr>
        <p:txBody>
          <a:bodyPr wrap="square">
            <a:spAutoFit/>
          </a:bodyPr>
          <a:lstStyle/>
          <a:p>
            <a:pPr marL="285750" marR="0" lvl="0" indent="-285750" algn="l" defTabSz="914400" rtl="0" eaLnBrk="1" fontAlgn="base" latinLnBrk="0" hangingPunct="1">
              <a:lnSpc>
                <a:spcPct val="100000"/>
              </a:lnSpc>
              <a:spcBef>
                <a:spcPts val="0"/>
              </a:spcBef>
              <a:spcAft>
                <a:spcPts val="1800"/>
              </a:spcAft>
              <a:buClrTx/>
              <a:buSzTx/>
              <a:buFont typeface="Arial" panose="020B0604020202020204" pitchFamily="34" charset="0"/>
              <a:buChar char="•"/>
              <a:tabLst/>
              <a:defRPr/>
            </a:pPr>
            <a:r>
              <a:rPr kumimoji="0" lang="it-IT" sz="1800" b="1" i="0" u="none" strike="noStrike" kern="1200" cap="none" spc="0" normalizeH="0" baseline="0" noProof="0" dirty="0">
                <a:ln>
                  <a:noFill/>
                </a:ln>
                <a:solidFill>
                  <a:schemeClr val="bg2">
                    <a:lumMod val="25000"/>
                  </a:schemeClr>
                </a:solidFill>
                <a:effectLst/>
                <a:uLnTx/>
                <a:uFillTx/>
                <a:latin typeface="Arial" panose="020B0604020202020204" pitchFamily="34" charset="0"/>
                <a:cs typeface="Arial" panose="020B0604020202020204" pitchFamily="34" charset="0"/>
              </a:rPr>
              <a:t>In linea di massima i livelli medi di inquadramento dei contratti del</a:t>
            </a:r>
            <a:r>
              <a:rPr kumimoji="0" lang="it-IT" sz="1800" b="1" i="0" u="none" strike="noStrike" kern="1200" cap="none" spc="0" normalizeH="0" noProof="0" dirty="0">
                <a:ln>
                  <a:noFill/>
                </a:ln>
                <a:solidFill>
                  <a:schemeClr val="bg2">
                    <a:lumMod val="25000"/>
                  </a:schemeClr>
                </a:solidFill>
                <a:effectLst/>
                <a:uLnTx/>
                <a:uFillTx/>
                <a:latin typeface="Arial" panose="020B0604020202020204" pitchFamily="34" charset="0"/>
                <a:cs typeface="Arial" panose="020B0604020202020204" pitchFamily="34" charset="0"/>
              </a:rPr>
              <a:t> sistema di Confindustria sono sopra i 9 euro lordi e, per quanto concerne la manifattura, anche il livello di inquadramento più basso è sopra tale soglia o, comunque, vi è molto prossima.</a:t>
            </a:r>
          </a:p>
          <a:p>
            <a:pPr marL="285750" marR="0" lvl="0" indent="-285750" algn="l" defTabSz="914400" rtl="0" eaLnBrk="1" fontAlgn="base" latinLnBrk="0" hangingPunct="1">
              <a:lnSpc>
                <a:spcPct val="100000"/>
              </a:lnSpc>
              <a:spcBef>
                <a:spcPts val="0"/>
              </a:spcBef>
              <a:spcAft>
                <a:spcPts val="1800"/>
              </a:spcAft>
              <a:buClrTx/>
              <a:buSzTx/>
              <a:buFont typeface="Arial" panose="020B0604020202020204" pitchFamily="34" charset="0"/>
              <a:buChar char="•"/>
              <a:tabLst/>
              <a:defRPr/>
            </a:pPr>
            <a:r>
              <a:rPr lang="it-IT" dirty="0">
                <a:solidFill>
                  <a:schemeClr val="bg2">
                    <a:lumMod val="25000"/>
                  </a:schemeClr>
                </a:solidFill>
                <a:latin typeface="Arial" panose="020B0604020202020204" pitchFamily="34" charset="0"/>
                <a:cs typeface="Arial" panose="020B0604020202020204" pitchFamily="34" charset="0"/>
              </a:rPr>
              <a:t>I contratti di alcuni comparti importanti del Commercio, dell'Artigianato e della Cooperazione sono sotto questo importo e, in molti casi, anche con i livelli medi. Questo scenario, naturalmente, penalizza la competitività e condiziona la contrattazione collettiva di quelle associazioni di Confindustria che operano in questi settori economici.</a:t>
            </a:r>
            <a:endParaRPr kumimoji="0" lang="it-IT" sz="1800" b="0" i="0" u="none" strike="noStrike" kern="1200" cap="none" spc="0" normalizeH="0" baseline="0" noProof="0" dirty="0">
              <a:ln>
                <a:noFill/>
              </a:ln>
              <a:solidFill>
                <a:schemeClr val="bg2">
                  <a:lumMod val="25000"/>
                </a:schemeClr>
              </a:solidFill>
              <a:effectLst/>
              <a:uLnTx/>
              <a:uFillTx/>
              <a:latin typeface="Arial" panose="020B0604020202020204" pitchFamily="34" charset="0"/>
              <a:cs typeface="Arial" panose="020B0604020202020204" pitchFamily="34" charset="0"/>
            </a:endParaRPr>
          </a:p>
        </p:txBody>
      </p:sp>
      <p:sp>
        <p:nvSpPr>
          <p:cNvPr id="5" name="Segnaposto numero diapositiva 4">
            <a:extLst>
              <a:ext uri="{FF2B5EF4-FFF2-40B4-BE49-F238E27FC236}">
                <a16:creationId xmlns:a16="http://schemas.microsoft.com/office/drawing/2014/main" id="{138D1762-4954-F8C3-5C85-CADB6C9CE330}"/>
              </a:ext>
            </a:extLst>
          </p:cNvPr>
          <p:cNvSpPr>
            <a:spLocks noGrp="1"/>
          </p:cNvSpPr>
          <p:nvPr>
            <p:ph type="sldNum" sz="quarter" idx="12"/>
          </p:nvPr>
        </p:nvSpPr>
        <p:spPr/>
        <p:txBody>
          <a:bodyPr/>
          <a:lstStyle/>
          <a:p>
            <a:fld id="{2B8196E9-C9B8-494E-B8F3-081598438571}" type="slidenum">
              <a:rPr lang="it-IT" smtClean="0"/>
              <a:t>19</a:t>
            </a:fld>
            <a:endParaRPr lang="it-IT"/>
          </a:p>
        </p:txBody>
      </p:sp>
    </p:spTree>
    <p:extLst>
      <p:ext uri="{BB962C8B-B14F-4D97-AF65-F5344CB8AC3E}">
        <p14:creationId xmlns:p14="http://schemas.microsoft.com/office/powerpoint/2010/main" val="1032224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8F326EA1-9E39-4D2E-BAF3-E9E2F74858D5}"/>
              </a:ext>
            </a:extLst>
          </p:cNvPr>
          <p:cNvSpPr txBox="1"/>
          <p:nvPr/>
        </p:nvSpPr>
        <p:spPr>
          <a:xfrm>
            <a:off x="0" y="2582614"/>
            <a:ext cx="9144000" cy="1692771"/>
          </a:xfrm>
          <a:prstGeom prst="rect">
            <a:avLst/>
          </a:prstGeom>
          <a:noFill/>
        </p:spPr>
        <p:txBody>
          <a:bodyPr wrap="square" rtlCol="0">
            <a:spAutoFit/>
          </a:bodyPr>
          <a:lstStyle/>
          <a:p>
            <a:pPr algn="ctr">
              <a:spcAft>
                <a:spcPts val="1200"/>
              </a:spcAft>
            </a:pPr>
            <a:r>
              <a:rPr lang="it-IT" sz="2800" b="1" cap="all" dirty="0">
                <a:solidFill>
                  <a:srgbClr val="FF0000"/>
                </a:solidFill>
                <a:latin typeface="Arial" panose="020B0604020202020204" pitchFamily="34" charset="0"/>
                <a:cs typeface="Arial" panose="020B0604020202020204" pitchFamily="34" charset="0"/>
              </a:rPr>
              <a:t>FOCUS </a:t>
            </a:r>
          </a:p>
          <a:p>
            <a:pPr algn="ctr">
              <a:spcAft>
                <a:spcPts val="1200"/>
              </a:spcAft>
            </a:pPr>
            <a:r>
              <a:rPr lang="it-IT" sz="2800" b="1" cap="all" dirty="0">
                <a:solidFill>
                  <a:schemeClr val="tx2"/>
                </a:solidFill>
                <a:latin typeface="Arial" panose="020B0604020202020204" pitchFamily="34" charset="0"/>
                <a:cs typeface="Arial" panose="020B0604020202020204" pitchFamily="34" charset="0"/>
              </a:rPr>
              <a:t>LA CONTRATTAZIONE COLLETTIVA NAZIONALE </a:t>
            </a:r>
          </a:p>
          <a:p>
            <a:pPr algn="ctr">
              <a:spcAft>
                <a:spcPts val="1200"/>
              </a:spcAft>
            </a:pPr>
            <a:r>
              <a:rPr lang="it-IT" sz="2800" b="1" cap="all" dirty="0">
                <a:solidFill>
                  <a:schemeClr val="tx2"/>
                </a:solidFill>
                <a:latin typeface="Arial" panose="020B0604020202020204" pitchFamily="34" charset="0"/>
                <a:cs typeface="Arial" panose="020B0604020202020204" pitchFamily="34" charset="0"/>
              </a:rPr>
              <a:t>Nel sistema confindustria</a:t>
            </a:r>
          </a:p>
        </p:txBody>
      </p:sp>
    </p:spTree>
    <p:extLst>
      <p:ext uri="{BB962C8B-B14F-4D97-AF65-F5344CB8AC3E}">
        <p14:creationId xmlns:p14="http://schemas.microsoft.com/office/powerpoint/2010/main" val="3350590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Effect transition="in" filter="fade">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59574851-99E6-7840-AFC4-0243ACAB96FF}"/>
              </a:ext>
            </a:extLst>
          </p:cNvPr>
          <p:cNvSpPr txBox="1"/>
          <p:nvPr/>
        </p:nvSpPr>
        <p:spPr>
          <a:xfrm>
            <a:off x="950950" y="131017"/>
            <a:ext cx="7242239" cy="430887"/>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200" b="1" i="0" u="none" strike="noStrike" kern="1200" cap="all"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Cosa non va nella proposta della sinistra</a:t>
            </a:r>
            <a:r>
              <a:rPr kumimoji="0" lang="it-IT" sz="2200" b="1" i="0" u="none" strike="noStrike" kern="1200" cap="all" spc="0" normalizeH="0" noProof="0" dirty="0">
                <a:ln>
                  <a:noFill/>
                </a:ln>
                <a:solidFill>
                  <a:prstClr val="white"/>
                </a:solidFill>
                <a:effectLst/>
                <a:uLnTx/>
                <a:uFillTx/>
                <a:latin typeface="Arial" panose="020B0604020202020204" pitchFamily="34" charset="0"/>
                <a:ea typeface="+mn-ea"/>
                <a:cs typeface="Arial" panose="020B0604020202020204" pitchFamily="34" charset="0"/>
              </a:rPr>
              <a:t> </a:t>
            </a:r>
            <a:endParaRPr kumimoji="0" lang="it-IT" sz="2200" b="1" i="0" u="none" strike="noStrike" kern="1200" cap="all"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4" name="Rectangle 2"/>
          <p:cNvSpPr>
            <a:spLocks noChangeArrowheads="1"/>
          </p:cNvSpPr>
          <p:nvPr/>
        </p:nvSpPr>
        <p:spPr bwMode="auto">
          <a:xfrm>
            <a:off x="1535185" y="104862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Rectangle 1"/>
          <p:cNvSpPr>
            <a:spLocks noChangeArrowheads="1"/>
          </p:cNvSpPr>
          <p:nvPr/>
        </p:nvSpPr>
        <p:spPr bwMode="auto">
          <a:xfrm>
            <a:off x="0" y="-48399"/>
            <a:ext cx="279244"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altLang="it-IT" sz="1200" b="0" i="0" u="none" strike="noStrike" kern="1200" cap="none" spc="0" normalizeH="0" baseline="0" noProof="0" dirty="0">
                <a:ln>
                  <a:noFill/>
                </a:ln>
                <a:solidFill>
                  <a:srgbClr val="5F5F5F"/>
                </a:solidFill>
                <a:effectLst/>
                <a:uLnTx/>
                <a:uFillTx/>
                <a:latin typeface="Lato"/>
                <a:ea typeface="+mn-ea"/>
                <a:cs typeface="+mn-cs"/>
              </a:rPr>
              <a:t>).</a:t>
            </a:r>
            <a:endParaRPr kumimoji="0" lang="it-IT" altLang="it-IT" sz="6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altLang="it-IT"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6" name="Rettangolo 5"/>
          <p:cNvSpPr/>
          <p:nvPr/>
        </p:nvSpPr>
        <p:spPr>
          <a:xfrm>
            <a:off x="252000" y="1012151"/>
            <a:ext cx="8640000" cy="4755148"/>
          </a:xfrm>
          <a:prstGeom prst="rect">
            <a:avLst/>
          </a:prstGeom>
        </p:spPr>
        <p:txBody>
          <a:bodyPr wrap="square">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it-IT" sz="1800" b="1" i="0" u="none" strike="noStrike" kern="1200" cap="none" spc="0" normalizeH="0" baseline="0" noProof="0" dirty="0">
                <a:ln>
                  <a:noFill/>
                </a:ln>
                <a:solidFill>
                  <a:schemeClr val="bg2">
                    <a:lumMod val="25000"/>
                  </a:schemeClr>
                </a:solidFill>
                <a:effectLst/>
                <a:uLnTx/>
                <a:uFillTx/>
                <a:latin typeface="Arial" panose="020B0604020202020204" pitchFamily="34" charset="0"/>
                <a:cs typeface="Arial" panose="020B0604020202020204" pitchFamily="34" charset="0"/>
              </a:rPr>
              <a:t>La proposta introduce una nozione di «retribuzione sufficiente e proporzionata» comprensiva di minimi, scatti, mensilità aggiuntive, indennità contrattuali fisse e continuative non inferiori a quello previsto dal contratto collettivo nazionale in vigore per il settore.</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schemeClr val="bg2">
                  <a:lumMod val="25000"/>
                </a:schemeClr>
              </a:solidFill>
              <a:effectLst/>
              <a:uLnTx/>
              <a:uFillTx/>
              <a:latin typeface="Arial" panose="020B0604020202020204" pitchFamily="34" charset="0"/>
              <a:cs typeface="Arial" panose="020B0604020202020204" pitchFamily="34" charset="0"/>
            </a:endParaRPr>
          </a:p>
          <a:p>
            <a:pPr marL="342900" marR="0" lvl="0" indent="-342900" algn="l" defTabSz="914400" rtl="0" eaLnBrk="1" fontAlgn="base" latinLnBrk="0" hangingPunct="1">
              <a:lnSpc>
                <a:spcPct val="100000"/>
              </a:lnSpc>
              <a:spcBef>
                <a:spcPts val="0"/>
              </a:spcBef>
              <a:spcAft>
                <a:spcPts val="600"/>
              </a:spcAft>
              <a:buClrTx/>
              <a:buSzTx/>
              <a:buFont typeface="+mj-lt"/>
              <a:buAutoNum type="arabicPeriod"/>
              <a:tabLst/>
              <a:defRPr/>
            </a:pPr>
            <a:r>
              <a:rPr kumimoji="0" lang="it-IT" sz="1800" b="0" i="0" u="sng" strike="noStrike" kern="1200" cap="none" spc="0" normalizeH="0" baseline="0" noProof="0" dirty="0">
                <a:ln>
                  <a:noFill/>
                </a:ln>
                <a:solidFill>
                  <a:schemeClr val="bg2">
                    <a:lumMod val="25000"/>
                  </a:schemeClr>
                </a:solidFill>
                <a:effectLst/>
                <a:uLnTx/>
                <a:uFillTx/>
                <a:latin typeface="Arial" panose="020B0604020202020204" pitchFamily="34" charset="0"/>
                <a:cs typeface="Arial" panose="020B0604020202020204" pitchFamily="34" charset="0"/>
              </a:rPr>
              <a:t>Si equipara confusamente il TEM al TEC</a:t>
            </a:r>
            <a:r>
              <a:rPr kumimoji="0" lang="it-IT" sz="1800" b="0" i="0" strike="noStrike" kern="1200" cap="none" spc="0" normalizeH="0" baseline="0" noProof="0" dirty="0">
                <a:ln>
                  <a:noFill/>
                </a:ln>
                <a:solidFill>
                  <a:schemeClr val="bg2">
                    <a:lumMod val="25000"/>
                  </a:schemeClr>
                </a:solidFill>
                <a:effectLst/>
                <a:uLnTx/>
                <a:uFillTx/>
                <a:latin typeface="Arial" panose="020B0604020202020204" pitchFamily="34" charset="0"/>
                <a:cs typeface="Arial" panose="020B0604020202020204" pitchFamily="34" charset="0"/>
              </a:rPr>
              <a:t>;</a:t>
            </a:r>
            <a:r>
              <a:rPr kumimoji="0" lang="it-IT" sz="1800" b="0" i="0" u="none" strike="noStrike" kern="1200" cap="none" spc="0" normalizeH="0" baseline="0" noProof="0" dirty="0">
                <a:ln>
                  <a:noFill/>
                </a:ln>
                <a:solidFill>
                  <a:schemeClr val="bg2">
                    <a:lumMod val="25000"/>
                  </a:schemeClr>
                </a:solidFill>
                <a:effectLst/>
                <a:uLnTx/>
                <a:uFillTx/>
                <a:latin typeface="Arial" panose="020B0604020202020204" pitchFamily="34" charset="0"/>
                <a:cs typeface="Arial" panose="020B0604020202020204" pitchFamily="34" charset="0"/>
              </a:rPr>
              <a:t> </a:t>
            </a:r>
          </a:p>
          <a:p>
            <a:pPr marL="342900" marR="0" lvl="0" indent="-342900" algn="l" defTabSz="914400" rtl="0" eaLnBrk="1" fontAlgn="base" latinLnBrk="0" hangingPunct="1">
              <a:lnSpc>
                <a:spcPct val="100000"/>
              </a:lnSpc>
              <a:spcBef>
                <a:spcPts val="0"/>
              </a:spcBef>
              <a:spcAft>
                <a:spcPts val="600"/>
              </a:spcAft>
              <a:buClrTx/>
              <a:buSzTx/>
              <a:buFont typeface="+mj-lt"/>
              <a:buAutoNum type="arabicPeriod"/>
              <a:tabLst/>
              <a:defRPr/>
            </a:pPr>
            <a:r>
              <a:rPr kumimoji="0" lang="it-IT" sz="1800" b="0" i="0" u="sng" strike="noStrike" kern="1200" cap="none" spc="0" normalizeH="0" baseline="0" noProof="0" dirty="0">
                <a:ln>
                  <a:noFill/>
                </a:ln>
                <a:solidFill>
                  <a:schemeClr val="bg2">
                    <a:lumMod val="25000"/>
                  </a:schemeClr>
                </a:solidFill>
                <a:effectLst/>
                <a:uLnTx/>
                <a:uFillTx/>
                <a:latin typeface="Arial" panose="020B0604020202020204" pitchFamily="34" charset="0"/>
                <a:cs typeface="Arial" panose="020B0604020202020204" pitchFamily="34" charset="0"/>
              </a:rPr>
              <a:t>Si altera, anche, l’orientamento consolidato della giurisprudenza</a:t>
            </a:r>
            <a:r>
              <a:rPr kumimoji="0" lang="it-IT" sz="1800" b="0" i="0" strike="noStrike" kern="1200" cap="none" spc="0" normalizeH="0" baseline="0" noProof="0" dirty="0">
                <a:ln>
                  <a:noFill/>
                </a:ln>
                <a:solidFill>
                  <a:schemeClr val="bg2">
                    <a:lumMod val="25000"/>
                  </a:schemeClr>
                </a:solidFill>
                <a:effectLst/>
                <a:uLnTx/>
                <a:uFillTx/>
                <a:latin typeface="Arial" panose="020B0604020202020204" pitchFamily="34" charset="0"/>
                <a:cs typeface="Arial" panose="020B0604020202020204" pitchFamily="34" charset="0"/>
              </a:rPr>
              <a:t> </a:t>
            </a:r>
            <a:r>
              <a:rPr kumimoji="0" lang="it-IT" sz="1800" b="0" i="0" u="none" strike="noStrike" kern="1200" cap="none" spc="0" normalizeH="0" baseline="0" noProof="0" dirty="0">
                <a:ln>
                  <a:noFill/>
                </a:ln>
                <a:solidFill>
                  <a:schemeClr val="bg2">
                    <a:lumMod val="25000"/>
                  </a:schemeClr>
                </a:solidFill>
                <a:effectLst/>
                <a:uLnTx/>
                <a:uFillTx/>
                <a:latin typeface="Arial" panose="020B0604020202020204" pitchFamily="34" charset="0"/>
                <a:cs typeface="Arial" panose="020B0604020202020204" pitchFamily="34" charset="0"/>
              </a:rPr>
              <a:t>che, da decenni, individua nelle sole tariffe salariali minime la retribuzione proporzionata e sufficiente;</a:t>
            </a:r>
          </a:p>
          <a:p>
            <a:pPr marL="342900" marR="0" lvl="0" indent="-342900" algn="l" defTabSz="914400" rtl="0" eaLnBrk="1" fontAlgn="base" latinLnBrk="0" hangingPunct="1">
              <a:lnSpc>
                <a:spcPct val="100000"/>
              </a:lnSpc>
              <a:spcBef>
                <a:spcPts val="0"/>
              </a:spcBef>
              <a:spcAft>
                <a:spcPts val="600"/>
              </a:spcAft>
              <a:buClrTx/>
              <a:buSzTx/>
              <a:buFont typeface="+mj-lt"/>
              <a:buAutoNum type="arabicPeriod"/>
              <a:tabLst/>
              <a:defRPr/>
            </a:pPr>
            <a:r>
              <a:rPr kumimoji="0" lang="it-IT" sz="1800" b="0" i="0" u="sng" strike="noStrike" kern="1200" cap="none" spc="0" normalizeH="0" baseline="0" noProof="0" dirty="0">
                <a:ln>
                  <a:noFill/>
                </a:ln>
                <a:solidFill>
                  <a:schemeClr val="bg2">
                    <a:lumMod val="25000"/>
                  </a:schemeClr>
                </a:solidFill>
                <a:effectLst/>
                <a:uLnTx/>
                <a:uFillTx/>
                <a:latin typeface="Arial" panose="020B0604020202020204" pitchFamily="34" charset="0"/>
                <a:cs typeface="Arial" panose="020B0604020202020204" pitchFamily="34" charset="0"/>
              </a:rPr>
              <a:t>Si fa riferimento al contratto nazionale in vigore per il settore ma non si indica come individuarlo</a:t>
            </a:r>
            <a:r>
              <a:rPr kumimoji="0" lang="it-IT" sz="1800" b="0" i="0" strike="noStrike" kern="1200" cap="none" spc="0" normalizeH="0" baseline="0" noProof="0" dirty="0">
                <a:ln>
                  <a:noFill/>
                </a:ln>
                <a:solidFill>
                  <a:schemeClr val="bg2">
                    <a:lumMod val="25000"/>
                  </a:schemeClr>
                </a:solidFill>
                <a:effectLst/>
                <a:uLnTx/>
                <a:uFillTx/>
                <a:latin typeface="Arial" panose="020B0604020202020204" pitchFamily="34" charset="0"/>
                <a:cs typeface="Arial" panose="020B0604020202020204" pitchFamily="34" charset="0"/>
              </a:rPr>
              <a:t>.</a:t>
            </a:r>
            <a:r>
              <a:rPr kumimoji="0" lang="it-IT" sz="1800" b="0" i="0" u="none" strike="noStrike" kern="1200" cap="none" spc="0" normalizeH="0" baseline="0" noProof="0" dirty="0">
                <a:ln>
                  <a:noFill/>
                </a:ln>
                <a:solidFill>
                  <a:schemeClr val="bg2">
                    <a:lumMod val="25000"/>
                  </a:schemeClr>
                </a:solidFill>
                <a:effectLst/>
                <a:uLnTx/>
                <a:uFillTx/>
                <a:latin typeface="Arial" panose="020B0604020202020204" pitchFamily="34" charset="0"/>
                <a:cs typeface="Arial" panose="020B0604020202020204" pitchFamily="34" charset="0"/>
              </a:rPr>
              <a:t> Basti pensare, ad esempio, che nel settore metalmeccanico se ne contano 44 e che i primi 3 riguardano il 97% dei lavoratori.</a:t>
            </a:r>
          </a:p>
          <a:p>
            <a:pPr marL="342900" marR="0" lvl="0" indent="-342900" algn="l" defTabSz="914400" rtl="0" eaLnBrk="1" fontAlgn="base" latinLnBrk="0" hangingPunct="1">
              <a:lnSpc>
                <a:spcPct val="100000"/>
              </a:lnSpc>
              <a:spcBef>
                <a:spcPts val="0"/>
              </a:spcBef>
              <a:spcAft>
                <a:spcPts val="600"/>
              </a:spcAft>
              <a:buClrTx/>
              <a:buSzTx/>
              <a:buFont typeface="+mj-lt"/>
              <a:buAutoNum type="arabicPeriod"/>
              <a:tabLst/>
              <a:defRPr/>
            </a:pPr>
            <a:r>
              <a:rPr kumimoji="0" lang="it-IT" sz="1800" b="0" i="0" u="sng" strike="noStrike" kern="1200" cap="none" spc="0" normalizeH="0" baseline="0" noProof="0" dirty="0">
                <a:ln>
                  <a:noFill/>
                </a:ln>
                <a:solidFill>
                  <a:schemeClr val="bg2">
                    <a:lumMod val="25000"/>
                  </a:schemeClr>
                </a:solidFill>
                <a:effectLst/>
                <a:uLnTx/>
                <a:uFillTx/>
                <a:latin typeface="Arial" panose="020B0604020202020204" pitchFamily="34" charset="0"/>
                <a:cs typeface="Arial" panose="020B0604020202020204" pitchFamily="34" charset="0"/>
              </a:rPr>
              <a:t>Si fissa a </a:t>
            </a:r>
            <a:r>
              <a:rPr kumimoji="0" lang="it-IT" sz="1800" b="1" i="0" u="sng" strike="noStrike" kern="1200" cap="none" spc="0" normalizeH="0" baseline="0" noProof="0" dirty="0">
                <a:ln>
                  <a:noFill/>
                </a:ln>
                <a:solidFill>
                  <a:schemeClr val="bg2">
                    <a:lumMod val="25000"/>
                  </a:schemeClr>
                </a:solidFill>
                <a:effectLst/>
                <a:uLnTx/>
                <a:uFillTx/>
                <a:latin typeface="Arial" panose="020B0604020202020204" pitchFamily="34" charset="0"/>
                <a:cs typeface="Arial" panose="020B0604020202020204" pitchFamily="34" charset="0"/>
              </a:rPr>
              <a:t>9 euro il trattamento economico minimo orario </a:t>
            </a:r>
            <a:r>
              <a:rPr kumimoji="0" lang="it-IT" sz="1800" b="0" i="0" u="sng" strike="noStrike" kern="1200" cap="none" spc="0" normalizeH="0" baseline="0" noProof="0" dirty="0">
                <a:ln>
                  <a:noFill/>
                </a:ln>
                <a:solidFill>
                  <a:schemeClr val="bg2">
                    <a:lumMod val="25000"/>
                  </a:schemeClr>
                </a:solidFill>
                <a:effectLst/>
                <a:uLnTx/>
                <a:uFillTx/>
                <a:latin typeface="Arial" panose="020B0604020202020204" pitchFamily="34" charset="0"/>
                <a:cs typeface="Arial" panose="020B0604020202020204" pitchFamily="34" charset="0"/>
              </a:rPr>
              <a:t>violando le prerogative della contrattazione collettiva, violando (in eccesso) i parametri fissati dalla Direttiva Comunitaria, di fatto, spiazzando il minimale retributivo ai fini pensionistici è di circa 6,7 euro lordi orari</a:t>
            </a:r>
            <a:r>
              <a:rPr kumimoji="0" lang="it-IT" sz="1800" b="0" i="0" u="none" strike="noStrike" kern="1200" cap="none" spc="0" normalizeH="0" baseline="0" noProof="0" dirty="0">
                <a:ln>
                  <a:noFill/>
                </a:ln>
                <a:solidFill>
                  <a:schemeClr val="bg2">
                    <a:lumMod val="25000"/>
                  </a:schemeClr>
                </a:solidFill>
                <a:effectLst/>
                <a:uLnTx/>
                <a:uFillTx/>
                <a:latin typeface="Arial" panose="020B0604020202020204" pitchFamily="34" charset="0"/>
                <a:cs typeface="Arial" panose="020B0604020202020204" pitchFamily="34" charset="0"/>
              </a:rPr>
              <a:t>. </a:t>
            </a:r>
            <a:endParaRPr lang="it-IT" dirty="0">
              <a:solidFill>
                <a:schemeClr val="bg2">
                  <a:lumMod val="25000"/>
                </a:schemeClr>
              </a:solidFill>
              <a:latin typeface="Arial" panose="020B0604020202020204" pitchFamily="34" charset="0"/>
              <a:cs typeface="Arial" panose="020B0604020202020204" pitchFamily="34" charset="0"/>
            </a:endParaRPr>
          </a:p>
        </p:txBody>
      </p:sp>
      <p:sp>
        <p:nvSpPr>
          <p:cNvPr id="5" name="Segnaposto numero diapositiva 4">
            <a:extLst>
              <a:ext uri="{FF2B5EF4-FFF2-40B4-BE49-F238E27FC236}">
                <a16:creationId xmlns:a16="http://schemas.microsoft.com/office/drawing/2014/main" id="{A76B0800-4AA9-93B9-EED7-EF098A09899D}"/>
              </a:ext>
            </a:extLst>
          </p:cNvPr>
          <p:cNvSpPr>
            <a:spLocks noGrp="1"/>
          </p:cNvSpPr>
          <p:nvPr>
            <p:ph type="sldNum" sz="quarter" idx="12"/>
          </p:nvPr>
        </p:nvSpPr>
        <p:spPr/>
        <p:txBody>
          <a:bodyPr/>
          <a:lstStyle/>
          <a:p>
            <a:fld id="{2B8196E9-C9B8-494E-B8F3-081598438571}" type="slidenum">
              <a:rPr lang="it-IT" smtClean="0"/>
              <a:t>20</a:t>
            </a:fld>
            <a:endParaRPr lang="it-IT"/>
          </a:p>
        </p:txBody>
      </p:sp>
    </p:spTree>
    <p:extLst>
      <p:ext uri="{BB962C8B-B14F-4D97-AF65-F5344CB8AC3E}">
        <p14:creationId xmlns:p14="http://schemas.microsoft.com/office/powerpoint/2010/main" val="13899715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59574851-99E6-7840-AFC4-0243ACAB96FF}"/>
              </a:ext>
            </a:extLst>
          </p:cNvPr>
          <p:cNvSpPr txBox="1"/>
          <p:nvPr/>
        </p:nvSpPr>
        <p:spPr>
          <a:xfrm>
            <a:off x="3367256" y="131017"/>
            <a:ext cx="2409634" cy="430887"/>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200" b="1" i="0" u="none" strike="noStrike" kern="1200" cap="all"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concludendo</a:t>
            </a:r>
          </a:p>
        </p:txBody>
      </p:sp>
      <p:sp>
        <p:nvSpPr>
          <p:cNvPr id="4" name="Rectangle 2"/>
          <p:cNvSpPr>
            <a:spLocks noChangeArrowheads="1"/>
          </p:cNvSpPr>
          <p:nvPr/>
        </p:nvSpPr>
        <p:spPr bwMode="auto">
          <a:xfrm>
            <a:off x="1535185" y="104862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Rectangle 1"/>
          <p:cNvSpPr>
            <a:spLocks noChangeArrowheads="1"/>
          </p:cNvSpPr>
          <p:nvPr/>
        </p:nvSpPr>
        <p:spPr bwMode="auto">
          <a:xfrm>
            <a:off x="0" y="-48399"/>
            <a:ext cx="279244"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altLang="it-IT" sz="1200" b="0" i="0" u="none" strike="noStrike" kern="1200" cap="none" spc="0" normalizeH="0" baseline="0" noProof="0" dirty="0">
                <a:ln>
                  <a:noFill/>
                </a:ln>
                <a:solidFill>
                  <a:srgbClr val="5F5F5F"/>
                </a:solidFill>
                <a:effectLst/>
                <a:uLnTx/>
                <a:uFillTx/>
                <a:latin typeface="Lato"/>
                <a:ea typeface="+mn-ea"/>
                <a:cs typeface="+mn-cs"/>
              </a:rPr>
              <a:t>).</a:t>
            </a:r>
            <a:endParaRPr kumimoji="0" lang="it-IT" altLang="it-IT" sz="6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it-IT" altLang="it-IT"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6" name="Rettangolo 5"/>
          <p:cNvSpPr/>
          <p:nvPr/>
        </p:nvSpPr>
        <p:spPr>
          <a:xfrm>
            <a:off x="252000" y="1001039"/>
            <a:ext cx="8640000" cy="4801314"/>
          </a:xfrm>
          <a:prstGeom prst="rect">
            <a:avLst/>
          </a:prstGeom>
        </p:spPr>
        <p:txBody>
          <a:bodyPr wrap="square">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chemeClr val="bg2">
                    <a:lumMod val="25000"/>
                  </a:schemeClr>
                </a:solidFill>
                <a:effectLst/>
                <a:uLnTx/>
                <a:uFillTx/>
                <a:latin typeface="Arial" panose="020B0604020202020204" pitchFamily="34" charset="0"/>
                <a:cs typeface="Arial" panose="020B0604020202020204" pitchFamily="34" charset="0"/>
              </a:rPr>
              <a:t>1)</a:t>
            </a:r>
          </a:p>
          <a:p>
            <a:pPr marL="0" marR="0" lvl="0" indent="0" algn="l" defTabSz="914400" rtl="0" eaLnBrk="1" fontAlgn="base" latinLnBrk="0" hangingPunct="1">
              <a:lnSpc>
                <a:spcPct val="100000"/>
              </a:lnSpc>
              <a:spcBef>
                <a:spcPts val="0"/>
              </a:spcBef>
              <a:spcAft>
                <a:spcPts val="0"/>
              </a:spcAft>
              <a:buClrTx/>
              <a:buSzTx/>
              <a:buFontTx/>
              <a:buNone/>
              <a:tabLst/>
              <a:defRPr/>
            </a:pPr>
            <a:r>
              <a:rPr lang="it-IT" b="1" dirty="0">
                <a:solidFill>
                  <a:schemeClr val="bg2">
                    <a:lumMod val="25000"/>
                  </a:schemeClr>
                </a:solidFill>
                <a:latin typeface="Arial" panose="020B0604020202020204" pitchFamily="34" charset="0"/>
                <a:cs typeface="Arial" panose="020B0604020202020204" pitchFamily="34" charset="0"/>
              </a:rPr>
              <a:t>Per salvare il ruolo della contrattazione collettiva dobbiamo combattere il dumping, completando il TU del 2014 con la misurazione della rappresentanza datoriale. Solo così si potrà individuare </a:t>
            </a:r>
            <a:r>
              <a:rPr lang="it-IT" b="1" dirty="0">
                <a:solidFill>
                  <a:srgbClr val="FF0000"/>
                </a:solidFill>
                <a:latin typeface="Arial" panose="020B0604020202020204" pitchFamily="34" charset="0"/>
                <a:cs typeface="Arial" panose="020B0604020202020204" pitchFamily="34" charset="0"/>
              </a:rPr>
              <a:t>il contratto collettivo nazionale da prendere a riferimento per stabilire il salario giusto (TEM) in ogni settore.</a:t>
            </a:r>
            <a:r>
              <a:rPr lang="it-IT" dirty="0">
                <a:solidFill>
                  <a:srgbClr val="FF0000"/>
                </a:solidFill>
                <a:latin typeface="Arial" panose="020B0604020202020204" pitchFamily="34" charset="0"/>
                <a:cs typeface="Arial" panose="020B0604020202020204" pitchFamily="34" charset="0"/>
              </a:rPr>
              <a:t>  </a:t>
            </a:r>
          </a:p>
          <a:p>
            <a:pPr marL="0" marR="0" lvl="0" indent="0" algn="l" defTabSz="914400" rtl="0" eaLnBrk="1" fontAlgn="base" latinLnBrk="0" hangingPunct="1">
              <a:lnSpc>
                <a:spcPct val="100000"/>
              </a:lnSpc>
              <a:spcBef>
                <a:spcPts val="0"/>
              </a:spcBef>
              <a:spcAft>
                <a:spcPts val="0"/>
              </a:spcAft>
              <a:buClrTx/>
              <a:buSzTx/>
              <a:buFontTx/>
              <a:buNone/>
              <a:tabLst/>
              <a:defRPr/>
            </a:pPr>
            <a:endParaRPr lang="it-IT" dirty="0">
              <a:solidFill>
                <a:prstClr val="black"/>
              </a:solidFill>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it-IT" dirty="0">
                <a:solidFill>
                  <a:schemeClr val="bg2">
                    <a:lumMod val="25000"/>
                  </a:schemeClr>
                </a:solidFill>
                <a:latin typeface="Arial" panose="020B0604020202020204" pitchFamily="34" charset="0"/>
                <a:cs typeface="Arial" panose="020B0604020202020204" pitchFamily="34" charset="0"/>
              </a:rPr>
              <a:t>2) </a:t>
            </a:r>
          </a:p>
          <a:p>
            <a:pPr marL="0" marR="0" lvl="0" indent="0" algn="l" defTabSz="914400" rtl="0" eaLnBrk="1" fontAlgn="base" latinLnBrk="0" hangingPunct="1">
              <a:lnSpc>
                <a:spcPct val="100000"/>
              </a:lnSpc>
              <a:spcBef>
                <a:spcPts val="0"/>
              </a:spcBef>
              <a:spcAft>
                <a:spcPts val="0"/>
              </a:spcAft>
              <a:buClrTx/>
              <a:buSzTx/>
              <a:buFontTx/>
              <a:buNone/>
              <a:tabLst/>
              <a:defRPr/>
            </a:pPr>
            <a:r>
              <a:rPr lang="it-IT" b="1" dirty="0">
                <a:solidFill>
                  <a:schemeClr val="bg2">
                    <a:lumMod val="25000"/>
                  </a:schemeClr>
                </a:solidFill>
                <a:latin typeface="Arial" panose="020B0604020202020204" pitchFamily="34" charset="0"/>
                <a:cs typeface="Arial" panose="020B0604020202020204" pitchFamily="34" charset="0"/>
              </a:rPr>
              <a:t>Dando attuazione al Patto per la fabbrica potremo definire il perimetro contrattuale di ogni contratto nazionale da prendere a riferimento, </a:t>
            </a:r>
            <a:r>
              <a:rPr lang="it-IT" b="1" dirty="0">
                <a:solidFill>
                  <a:srgbClr val="FF0000"/>
                </a:solidFill>
                <a:latin typeface="Arial" panose="020B0604020202020204" pitchFamily="34" charset="0"/>
                <a:cs typeface="Arial" panose="020B0604020202020204" pitchFamily="34" charset="0"/>
              </a:rPr>
              <a:t>conoscere il trattamento economico minimo (TEM) e il trattamento economico complessivo (TEC).</a:t>
            </a:r>
            <a:endParaRPr lang="it-IT" dirty="0">
              <a:solidFill>
                <a:srgbClr val="FF0000"/>
              </a:solidFill>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it-IT" dirty="0">
              <a:solidFill>
                <a:prstClr val="black"/>
              </a:solidFill>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it-IT" dirty="0">
                <a:solidFill>
                  <a:schemeClr val="bg2">
                    <a:lumMod val="25000"/>
                  </a:schemeClr>
                </a:solidFill>
                <a:latin typeface="Arial" panose="020B0604020202020204" pitchFamily="34" charset="0"/>
                <a:cs typeface="Arial" panose="020B0604020202020204" pitchFamily="34" charset="0"/>
              </a:rPr>
              <a:t>3)</a:t>
            </a:r>
          </a:p>
          <a:p>
            <a:pPr marL="0" marR="0" lvl="0" indent="0" algn="l" defTabSz="914400" rtl="0" eaLnBrk="1" fontAlgn="base" latinLnBrk="0" hangingPunct="1">
              <a:lnSpc>
                <a:spcPct val="100000"/>
              </a:lnSpc>
              <a:spcBef>
                <a:spcPts val="0"/>
              </a:spcBef>
              <a:spcAft>
                <a:spcPts val="0"/>
              </a:spcAft>
              <a:buClrTx/>
              <a:buSzTx/>
              <a:buFontTx/>
              <a:buNone/>
              <a:tabLst/>
              <a:defRPr/>
            </a:pPr>
            <a:r>
              <a:rPr lang="it-IT" b="1" dirty="0">
                <a:solidFill>
                  <a:schemeClr val="bg2">
                    <a:lumMod val="25000"/>
                  </a:schemeClr>
                </a:solidFill>
                <a:latin typeface="Arial" panose="020B0604020202020204" pitchFamily="34" charset="0"/>
                <a:cs typeface="Arial" panose="020B0604020202020204" pitchFamily="34" charset="0"/>
              </a:rPr>
              <a:t>In ogni settore tutti dovranno rispettare il trattamento economico minimo (TEM) mentre </a:t>
            </a:r>
            <a:r>
              <a:rPr lang="it-IT" b="1" dirty="0">
                <a:solidFill>
                  <a:srgbClr val="FF0000"/>
                </a:solidFill>
                <a:latin typeface="Arial" panose="020B0604020202020204" pitchFamily="34" charset="0"/>
                <a:cs typeface="Arial" panose="020B0604020202020204" pitchFamily="34" charset="0"/>
              </a:rPr>
              <a:t>solo chi applicherà il CCNL di riferimento nella sua interezza (quindi il TEC) dovrà godere dei benefici della fiscalità generale.</a:t>
            </a:r>
            <a:r>
              <a:rPr lang="it-IT" dirty="0">
                <a:solidFill>
                  <a:srgbClr val="FF0000"/>
                </a:solidFill>
                <a:latin typeface="Arial" panose="020B0604020202020204" pitchFamily="34" charset="0"/>
                <a:cs typeface="Arial" panose="020B0604020202020204" pitchFamily="34" charset="0"/>
              </a:rPr>
              <a:t>  </a:t>
            </a:r>
          </a:p>
        </p:txBody>
      </p:sp>
      <p:sp>
        <p:nvSpPr>
          <p:cNvPr id="5" name="Segnaposto numero diapositiva 4">
            <a:extLst>
              <a:ext uri="{FF2B5EF4-FFF2-40B4-BE49-F238E27FC236}">
                <a16:creationId xmlns:a16="http://schemas.microsoft.com/office/drawing/2014/main" id="{FCD5C87B-6581-BC49-01C6-E290B4635143}"/>
              </a:ext>
            </a:extLst>
          </p:cNvPr>
          <p:cNvSpPr>
            <a:spLocks noGrp="1"/>
          </p:cNvSpPr>
          <p:nvPr>
            <p:ph type="sldNum" sz="quarter" idx="12"/>
          </p:nvPr>
        </p:nvSpPr>
        <p:spPr/>
        <p:txBody>
          <a:bodyPr/>
          <a:lstStyle/>
          <a:p>
            <a:fld id="{2B8196E9-C9B8-494E-B8F3-081598438571}" type="slidenum">
              <a:rPr lang="it-IT" smtClean="0"/>
              <a:t>21</a:t>
            </a:fld>
            <a:endParaRPr lang="it-IT"/>
          </a:p>
        </p:txBody>
      </p:sp>
    </p:spTree>
    <p:extLst>
      <p:ext uri="{BB962C8B-B14F-4D97-AF65-F5344CB8AC3E}">
        <p14:creationId xmlns:p14="http://schemas.microsoft.com/office/powerpoint/2010/main" val="37728496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8F326EA1-9E39-4D2E-BAF3-E9E2F74858D5}"/>
              </a:ext>
            </a:extLst>
          </p:cNvPr>
          <p:cNvSpPr txBox="1"/>
          <p:nvPr/>
        </p:nvSpPr>
        <p:spPr>
          <a:xfrm>
            <a:off x="0" y="3155383"/>
            <a:ext cx="9144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1200"/>
              </a:spcAft>
              <a:buClrTx/>
              <a:buSzTx/>
              <a:buFontTx/>
              <a:buNone/>
              <a:tabLst/>
              <a:defRPr/>
            </a:pPr>
            <a:r>
              <a:rPr lang="it-IT" sz="2800" cap="all" noProof="0" dirty="0">
                <a:solidFill>
                  <a:srgbClr val="FF0000"/>
                </a:solidFill>
                <a:latin typeface="Arial" panose="020B0604020202020204" pitchFamily="34" charset="0"/>
                <a:cs typeface="Arial" panose="020B0604020202020204" pitchFamily="34" charset="0"/>
              </a:rPr>
              <a:t>Grazie per l’attenzione</a:t>
            </a:r>
            <a:endParaRPr kumimoji="0" lang="it-IT" sz="2800" i="0" u="none" strike="noStrike" kern="1200" cap="all" spc="0" normalizeH="0" baseline="0" noProof="0" dirty="0">
              <a:ln>
                <a:noFill/>
              </a:ln>
              <a:solidFill>
                <a:srgbClr val="FF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5656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Effect transition="in" filter="fade">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8F326EA1-9E39-4D2E-BAF3-E9E2F74858D5}"/>
              </a:ext>
            </a:extLst>
          </p:cNvPr>
          <p:cNvSpPr txBox="1"/>
          <p:nvPr/>
        </p:nvSpPr>
        <p:spPr>
          <a:xfrm>
            <a:off x="0" y="2875002"/>
            <a:ext cx="9144000" cy="110799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1200"/>
              </a:spcAft>
              <a:buClrTx/>
              <a:buSzTx/>
              <a:buFontTx/>
              <a:buNone/>
              <a:tabLst/>
              <a:defRPr/>
            </a:pPr>
            <a:r>
              <a:rPr kumimoji="0" lang="it-IT" sz="2800" b="1" i="0" u="none" strike="noStrike" kern="1200" cap="all" spc="0" normalizeH="0" baseline="0" noProof="0" dirty="0">
                <a:ln>
                  <a:noFill/>
                </a:ln>
                <a:solidFill>
                  <a:srgbClr val="FF0000"/>
                </a:solidFill>
                <a:effectLst/>
                <a:uLnTx/>
                <a:uFillTx/>
                <a:latin typeface="Arial" panose="020B0604020202020204" pitchFamily="34" charset="0"/>
                <a:cs typeface="Arial" panose="020B0604020202020204" pitchFamily="34" charset="0"/>
              </a:rPr>
              <a:t>PARTE PRIMA</a:t>
            </a:r>
          </a:p>
          <a:p>
            <a:pPr marL="0" marR="0" lvl="0" indent="0" algn="ctr" defTabSz="914400" rtl="0" eaLnBrk="1" fontAlgn="auto" latinLnBrk="0" hangingPunct="1">
              <a:lnSpc>
                <a:spcPct val="100000"/>
              </a:lnSpc>
              <a:spcBef>
                <a:spcPts val="0"/>
              </a:spcBef>
              <a:spcAft>
                <a:spcPts val="1200"/>
              </a:spcAft>
              <a:buClrTx/>
              <a:buSzTx/>
              <a:buFontTx/>
              <a:buNone/>
              <a:tabLst/>
              <a:defRPr/>
            </a:pPr>
            <a:r>
              <a:rPr lang="it-IT" sz="2800" b="1" cap="all" dirty="0">
                <a:solidFill>
                  <a:srgbClr val="44546A"/>
                </a:solidFill>
                <a:latin typeface="Arial" panose="020B0604020202020204" pitchFamily="34" charset="0"/>
                <a:cs typeface="Arial" panose="020B0604020202020204" pitchFamily="34" charset="0"/>
              </a:rPr>
              <a:t>SALARI E PRODUTTIVITÀ</a:t>
            </a:r>
            <a:endParaRPr kumimoji="0" lang="it-IT" sz="2800" b="1" i="0" u="none" strike="noStrike" kern="1200" cap="all" spc="0" normalizeH="0" baseline="0" noProof="0" dirty="0">
              <a:ln>
                <a:noFill/>
              </a:ln>
              <a:solidFill>
                <a:srgbClr val="44546A"/>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16482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Effect transition="in" filter="fade">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59574851-99E6-7840-AFC4-0243ACAB96FF}"/>
              </a:ext>
            </a:extLst>
          </p:cNvPr>
          <p:cNvSpPr txBox="1"/>
          <p:nvPr/>
        </p:nvSpPr>
        <p:spPr>
          <a:xfrm>
            <a:off x="223484" y="133034"/>
            <a:ext cx="8690776" cy="430887"/>
          </a:xfrm>
          <a:prstGeom prst="rect">
            <a:avLst/>
          </a:prstGeom>
          <a:noFill/>
        </p:spPr>
        <p:txBody>
          <a:bodyPr wrap="none" rtlCol="0">
            <a:spAutoFit/>
          </a:bodyPr>
          <a:lstStyle/>
          <a:p>
            <a:pPr algn="ctr"/>
            <a:r>
              <a:rPr lang="it-IT" sz="2200" b="1" cap="all" dirty="0">
                <a:solidFill>
                  <a:schemeClr val="bg1"/>
                </a:solidFill>
                <a:latin typeface="Arial" panose="020B0604020202020204" pitchFamily="34" charset="0"/>
                <a:cs typeface="Arial" panose="020B0604020202020204" pitchFamily="34" charset="0"/>
              </a:rPr>
              <a:t>Per i salari cruciale la crescita della produttività</a:t>
            </a:r>
          </a:p>
        </p:txBody>
      </p:sp>
      <p:sp>
        <p:nvSpPr>
          <p:cNvPr id="54" name="CasellaDiTesto 53">
            <a:extLst>
              <a:ext uri="{FF2B5EF4-FFF2-40B4-BE49-F238E27FC236}">
                <a16:creationId xmlns:a16="http://schemas.microsoft.com/office/drawing/2014/main" id="{84623C5E-F237-49A6-9871-B19C0EF2912F}"/>
              </a:ext>
            </a:extLst>
          </p:cNvPr>
          <p:cNvSpPr txBox="1"/>
          <p:nvPr/>
        </p:nvSpPr>
        <p:spPr>
          <a:xfrm>
            <a:off x="0" y="5173215"/>
            <a:ext cx="9137748" cy="1015663"/>
          </a:xfrm>
          <a:prstGeom prst="rect">
            <a:avLst/>
          </a:prstGeom>
          <a:solidFill>
            <a:schemeClr val="bg1">
              <a:alpha val="67000"/>
            </a:schemeClr>
          </a:solidFill>
        </p:spPr>
        <p:txBody>
          <a:bodyPr wrap="square" rtlCol="0">
            <a:spAutoFit/>
          </a:bodyPr>
          <a:lstStyle/>
          <a:p>
            <a:pPr marL="285750" indent="-285750">
              <a:buFont typeface="Arial" panose="020B0604020202020204" pitchFamily="34" charset="0"/>
              <a:buChar char="•"/>
            </a:pPr>
            <a:r>
              <a:rPr lang="it-IT" sz="1500" dirty="0">
                <a:solidFill>
                  <a:schemeClr val="bg2">
                    <a:lumMod val="25000"/>
                  </a:schemeClr>
                </a:solidFill>
                <a:latin typeface="Arial" panose="020B0604020202020204" pitchFamily="34" charset="0"/>
                <a:cs typeface="Arial" panose="020B0604020202020204" pitchFamily="34" charset="0"/>
              </a:rPr>
              <a:t>Il miglioramento della produttività del lavoro è la chiave per la crescita dei salari.</a:t>
            </a:r>
          </a:p>
          <a:p>
            <a:pPr marL="285750" indent="-285750">
              <a:buFont typeface="Arial" panose="020B0604020202020204" pitchFamily="34" charset="0"/>
              <a:buChar char="•"/>
            </a:pPr>
            <a:r>
              <a:rPr lang="it-IT" sz="1500" dirty="0">
                <a:solidFill>
                  <a:schemeClr val="bg2">
                    <a:lumMod val="25000"/>
                  </a:schemeClr>
                </a:solidFill>
                <a:latin typeface="Arial" panose="020B0604020202020204" pitchFamily="34" charset="0"/>
                <a:cs typeface="Arial" panose="020B0604020202020204" pitchFamily="34" charset="0"/>
              </a:rPr>
              <a:t>Nel ventennio fino a prima della pandemia e della fiammata dell’inflazione (2000-2019), nell’industria in senso stretto, produttività del lavoro e salari reali sono cresciuti – insieme – di </a:t>
            </a:r>
            <a:r>
              <a:rPr lang="it-IT" sz="1500" b="1" dirty="0">
                <a:solidFill>
                  <a:schemeClr val="bg2">
                    <a:lumMod val="25000"/>
                  </a:schemeClr>
                </a:solidFill>
                <a:latin typeface="Arial" panose="020B0604020202020204" pitchFamily="34" charset="0"/>
                <a:cs typeface="Arial" panose="020B0604020202020204" pitchFamily="34" charset="0"/>
              </a:rPr>
              <a:t>quasi 20 punti percentuali</a:t>
            </a:r>
            <a:r>
              <a:rPr lang="it-IT" sz="1500" dirty="0">
                <a:solidFill>
                  <a:schemeClr val="bg2">
                    <a:lumMod val="25000"/>
                  </a:schemeClr>
                </a:solidFill>
                <a:latin typeface="Arial" panose="020B0604020202020204" pitchFamily="34" charset="0"/>
                <a:cs typeface="Arial" panose="020B0604020202020204" pitchFamily="34" charset="0"/>
              </a:rPr>
              <a:t>.</a:t>
            </a:r>
          </a:p>
        </p:txBody>
      </p:sp>
      <p:graphicFrame>
        <p:nvGraphicFramePr>
          <p:cNvPr id="2" name="Grafico 1">
            <a:extLst>
              <a:ext uri="{FF2B5EF4-FFF2-40B4-BE49-F238E27FC236}">
                <a16:creationId xmlns:a16="http://schemas.microsoft.com/office/drawing/2014/main" id="{00000000-0008-0000-0400-000002000000}"/>
              </a:ext>
            </a:extLst>
          </p:cNvPr>
          <p:cNvGraphicFramePr/>
          <p:nvPr>
            <p:extLst>
              <p:ext uri="{D42A27DB-BD31-4B8C-83A1-F6EECF244321}">
                <p14:modId xmlns:p14="http://schemas.microsoft.com/office/powerpoint/2010/main" val="1703451604"/>
              </p:ext>
            </p:extLst>
          </p:nvPr>
        </p:nvGraphicFramePr>
        <p:xfrm>
          <a:off x="226612" y="766770"/>
          <a:ext cx="8690776" cy="4332557"/>
        </p:xfrm>
        <a:graphic>
          <a:graphicData uri="http://schemas.openxmlformats.org/drawingml/2006/chart">
            <c:chart xmlns:c="http://schemas.openxmlformats.org/drawingml/2006/chart" xmlns:r="http://schemas.openxmlformats.org/officeDocument/2006/relationships" r:id="rId2"/>
          </a:graphicData>
        </a:graphic>
      </p:graphicFrame>
      <p:sp>
        <p:nvSpPr>
          <p:cNvPr id="4" name="Segnaposto numero diapositiva 3">
            <a:extLst>
              <a:ext uri="{FF2B5EF4-FFF2-40B4-BE49-F238E27FC236}">
                <a16:creationId xmlns:a16="http://schemas.microsoft.com/office/drawing/2014/main" id="{94AC48BD-F65B-75BE-4C3F-7CBC07C5619D}"/>
              </a:ext>
            </a:extLst>
          </p:cNvPr>
          <p:cNvSpPr>
            <a:spLocks noGrp="1"/>
          </p:cNvSpPr>
          <p:nvPr>
            <p:ph type="sldNum" sz="quarter" idx="12"/>
          </p:nvPr>
        </p:nvSpPr>
        <p:spPr/>
        <p:txBody>
          <a:bodyPr/>
          <a:lstStyle/>
          <a:p>
            <a:fld id="{2B8196E9-C9B8-494E-B8F3-081598438571}" type="slidenum">
              <a:rPr lang="it-IT" smtClean="0"/>
              <a:t>4</a:t>
            </a:fld>
            <a:endParaRPr lang="it-IT"/>
          </a:p>
        </p:txBody>
      </p:sp>
    </p:spTree>
    <p:extLst>
      <p:ext uri="{BB962C8B-B14F-4D97-AF65-F5344CB8AC3E}">
        <p14:creationId xmlns:p14="http://schemas.microsoft.com/office/powerpoint/2010/main" val="2288190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59574851-99E6-7840-AFC4-0243ACAB96FF}"/>
              </a:ext>
            </a:extLst>
          </p:cNvPr>
          <p:cNvSpPr txBox="1"/>
          <p:nvPr/>
        </p:nvSpPr>
        <p:spPr>
          <a:xfrm>
            <a:off x="226630" y="131017"/>
            <a:ext cx="8690777" cy="430887"/>
          </a:xfrm>
          <a:prstGeom prst="rect">
            <a:avLst/>
          </a:prstGeom>
          <a:noFill/>
        </p:spPr>
        <p:txBody>
          <a:bodyPr wrap="none" rtlCol="0">
            <a:spAutoFit/>
          </a:bodyPr>
          <a:lstStyle/>
          <a:p>
            <a:pPr algn="ctr"/>
            <a:r>
              <a:rPr lang="it-IT" sz="2200" b="1" cap="all" dirty="0">
                <a:solidFill>
                  <a:schemeClr val="bg1"/>
                </a:solidFill>
                <a:latin typeface="Arial" panose="020B0604020202020204" pitchFamily="34" charset="0"/>
                <a:cs typeface="Arial" panose="020B0604020202020204" pitchFamily="34" charset="0"/>
              </a:rPr>
              <a:t>Per i salari cruciale la crescita della produttività</a:t>
            </a:r>
          </a:p>
        </p:txBody>
      </p:sp>
      <p:sp>
        <p:nvSpPr>
          <p:cNvPr id="25" name="CasellaDiTesto 24">
            <a:extLst>
              <a:ext uri="{FF2B5EF4-FFF2-40B4-BE49-F238E27FC236}">
                <a16:creationId xmlns:a16="http://schemas.microsoft.com/office/drawing/2014/main" id="{063F3CAF-B588-4263-8A87-FC6C4B5432A2}"/>
              </a:ext>
            </a:extLst>
          </p:cNvPr>
          <p:cNvSpPr txBox="1"/>
          <p:nvPr/>
        </p:nvSpPr>
        <p:spPr>
          <a:xfrm>
            <a:off x="0" y="2092865"/>
            <a:ext cx="4571999" cy="2672270"/>
          </a:xfrm>
          <a:prstGeom prst="rect">
            <a:avLst/>
          </a:prstGeom>
          <a:solidFill>
            <a:schemeClr val="bg1">
              <a:alpha val="67000"/>
            </a:schemeClr>
          </a:solidFill>
        </p:spPr>
        <p:txBody>
          <a:bodyPr wrap="square" rtlCol="0">
            <a:spAutoFit/>
          </a:bodyPr>
          <a:lstStyle/>
          <a:p>
            <a:pPr marL="285750" indent="-285750">
              <a:lnSpc>
                <a:spcPct val="114000"/>
              </a:lnSpc>
              <a:spcAft>
                <a:spcPts val="600"/>
              </a:spcAft>
              <a:buFont typeface="Arial" panose="020B0604020202020204" pitchFamily="34" charset="0"/>
              <a:buChar char="•"/>
            </a:pPr>
            <a:r>
              <a:rPr lang="it-IT" sz="1600" dirty="0">
                <a:solidFill>
                  <a:schemeClr val="bg2">
                    <a:lumMod val="25000"/>
                  </a:schemeClr>
                </a:solidFill>
                <a:latin typeface="Arial" panose="020B0604020202020204" pitchFamily="34" charset="0"/>
                <a:cs typeface="Arial" panose="020B0604020202020204" pitchFamily="34" charset="0"/>
              </a:rPr>
              <a:t>La </a:t>
            </a:r>
            <a:r>
              <a:rPr lang="it-IT" sz="1600" b="1" dirty="0">
                <a:solidFill>
                  <a:schemeClr val="bg2">
                    <a:lumMod val="25000"/>
                  </a:schemeClr>
                </a:solidFill>
                <a:latin typeface="Arial" panose="020B0604020202020204" pitchFamily="34" charset="0"/>
                <a:cs typeface="Arial" panose="020B0604020202020204" pitchFamily="34" charset="0"/>
              </a:rPr>
              <a:t>crescita dei salari reali </a:t>
            </a:r>
            <a:r>
              <a:rPr lang="it-IT" sz="1600" dirty="0">
                <a:solidFill>
                  <a:schemeClr val="bg2">
                    <a:lumMod val="25000"/>
                  </a:schemeClr>
                </a:solidFill>
                <a:latin typeface="Arial" panose="020B0604020202020204" pitchFamily="34" charset="0"/>
                <a:cs typeface="Arial" panose="020B0604020202020204" pitchFamily="34" charset="0"/>
              </a:rPr>
              <a:t>nel ventennio </a:t>
            </a:r>
            <a:r>
              <a:rPr lang="it-IT" sz="1600" dirty="0" err="1">
                <a:solidFill>
                  <a:schemeClr val="bg2">
                    <a:lumMod val="25000"/>
                  </a:schemeClr>
                </a:solidFill>
                <a:latin typeface="Arial" panose="020B0604020202020204" pitchFamily="34" charset="0"/>
                <a:cs typeface="Arial" panose="020B0604020202020204" pitchFamily="34" charset="0"/>
              </a:rPr>
              <a:t>pre</a:t>
            </a:r>
            <a:r>
              <a:rPr lang="it-IT" sz="1600" dirty="0">
                <a:solidFill>
                  <a:schemeClr val="bg2">
                    <a:lumMod val="25000"/>
                  </a:schemeClr>
                </a:solidFill>
                <a:latin typeface="Arial" panose="020B0604020202020204" pitchFamily="34" charset="0"/>
                <a:cs typeface="Arial" panose="020B0604020202020204" pitchFamily="34" charset="0"/>
              </a:rPr>
              <a:t>-pandemia nell’industria italiana è in linea con quella registrata in Germania e Francia e superiore a quella della Spagna (</a:t>
            </a:r>
            <a:r>
              <a:rPr lang="it-IT" sz="1600" dirty="0" err="1">
                <a:solidFill>
                  <a:schemeClr val="bg2">
                    <a:lumMod val="25000"/>
                  </a:schemeClr>
                </a:solidFill>
                <a:latin typeface="Arial" panose="020B0604020202020204" pitchFamily="34" charset="0"/>
                <a:cs typeface="Arial" panose="020B0604020202020204" pitchFamily="34" charset="0"/>
              </a:rPr>
              <a:t>vd</a:t>
            </a:r>
            <a:r>
              <a:rPr lang="it-IT" sz="1600" dirty="0">
                <a:solidFill>
                  <a:schemeClr val="bg2">
                    <a:lumMod val="25000"/>
                  </a:schemeClr>
                </a:solidFill>
                <a:latin typeface="Arial" panose="020B0604020202020204" pitchFamily="34" charset="0"/>
                <a:cs typeface="Arial" panose="020B0604020202020204" pitchFamily="34" charset="0"/>
              </a:rPr>
              <a:t>. istogrammi azzurri).</a:t>
            </a:r>
          </a:p>
          <a:p>
            <a:pPr marL="285750" indent="-285750">
              <a:lnSpc>
                <a:spcPct val="114000"/>
              </a:lnSpc>
              <a:spcAft>
                <a:spcPts val="600"/>
              </a:spcAft>
              <a:buFont typeface="Arial" panose="020B0604020202020204" pitchFamily="34" charset="0"/>
              <a:buChar char="•"/>
            </a:pPr>
            <a:r>
              <a:rPr lang="it-IT" sz="1600" dirty="0">
                <a:solidFill>
                  <a:schemeClr val="bg2">
                    <a:lumMod val="25000"/>
                  </a:schemeClr>
                </a:solidFill>
                <a:latin typeface="Arial" panose="020B0604020202020204" pitchFamily="34" charset="0"/>
                <a:cs typeface="Arial" panose="020B0604020202020204" pitchFamily="34" charset="0"/>
              </a:rPr>
              <a:t>L'industria italiana è ancor più "virtuosa" se si considera che in tutti i principali paesi competitor </a:t>
            </a:r>
            <a:r>
              <a:rPr lang="it-IT" sz="1600" b="1" dirty="0">
                <a:solidFill>
                  <a:schemeClr val="bg2">
                    <a:lumMod val="25000"/>
                  </a:schemeClr>
                </a:solidFill>
                <a:latin typeface="Arial" panose="020B0604020202020204" pitchFamily="34" charset="0"/>
                <a:cs typeface="Arial" panose="020B0604020202020204" pitchFamily="34" charset="0"/>
              </a:rPr>
              <a:t>la</a:t>
            </a:r>
            <a:r>
              <a:rPr lang="it-IT" sz="1600" dirty="0">
                <a:solidFill>
                  <a:schemeClr val="bg2">
                    <a:lumMod val="25000"/>
                  </a:schemeClr>
                </a:solidFill>
                <a:latin typeface="Arial" panose="020B0604020202020204" pitchFamily="34" charset="0"/>
                <a:cs typeface="Arial" panose="020B0604020202020204" pitchFamily="34" charset="0"/>
              </a:rPr>
              <a:t> </a:t>
            </a:r>
            <a:r>
              <a:rPr lang="it-IT" sz="1600" b="1" dirty="0">
                <a:solidFill>
                  <a:schemeClr val="bg2">
                    <a:lumMod val="25000"/>
                  </a:schemeClr>
                </a:solidFill>
                <a:latin typeface="Arial" panose="020B0604020202020204" pitchFamily="34" charset="0"/>
                <a:cs typeface="Arial" panose="020B0604020202020204" pitchFamily="34" charset="0"/>
              </a:rPr>
              <a:t>produttività del lavoro </a:t>
            </a:r>
            <a:r>
              <a:rPr lang="it-IT" sz="1600" dirty="0">
                <a:solidFill>
                  <a:schemeClr val="bg2">
                    <a:lumMod val="25000"/>
                  </a:schemeClr>
                </a:solidFill>
                <a:latin typeface="Arial" panose="020B0604020202020204" pitchFamily="34" charset="0"/>
                <a:cs typeface="Arial" panose="020B0604020202020204" pitchFamily="34" charset="0"/>
              </a:rPr>
              <a:t>è cresciuta ben più che in Italia (</a:t>
            </a:r>
            <a:r>
              <a:rPr lang="it-IT" sz="1600" dirty="0" err="1">
                <a:solidFill>
                  <a:schemeClr val="bg2">
                    <a:lumMod val="25000"/>
                  </a:schemeClr>
                </a:solidFill>
                <a:latin typeface="Arial" panose="020B0604020202020204" pitchFamily="34" charset="0"/>
                <a:cs typeface="Arial" panose="020B0604020202020204" pitchFamily="34" charset="0"/>
              </a:rPr>
              <a:t>vd</a:t>
            </a:r>
            <a:r>
              <a:rPr lang="it-IT" sz="1600" dirty="0">
                <a:solidFill>
                  <a:schemeClr val="bg2">
                    <a:lumMod val="25000"/>
                  </a:schemeClr>
                </a:solidFill>
                <a:latin typeface="Arial" panose="020B0604020202020204" pitchFamily="34" charset="0"/>
                <a:cs typeface="Arial" panose="020B0604020202020204" pitchFamily="34" charset="0"/>
              </a:rPr>
              <a:t>. punti blu).</a:t>
            </a:r>
          </a:p>
        </p:txBody>
      </p:sp>
      <p:graphicFrame>
        <p:nvGraphicFramePr>
          <p:cNvPr id="2" name="Grafico 1">
            <a:extLst>
              <a:ext uri="{FF2B5EF4-FFF2-40B4-BE49-F238E27FC236}">
                <a16:creationId xmlns:a16="http://schemas.microsoft.com/office/drawing/2014/main" id="{00000000-0008-0000-0400-000005000000}"/>
              </a:ext>
            </a:extLst>
          </p:cNvPr>
          <p:cNvGraphicFramePr/>
          <p:nvPr>
            <p:extLst>
              <p:ext uri="{D42A27DB-BD31-4B8C-83A1-F6EECF244321}">
                <p14:modId xmlns:p14="http://schemas.microsoft.com/office/powerpoint/2010/main" val="2961000108"/>
              </p:ext>
            </p:extLst>
          </p:nvPr>
        </p:nvGraphicFramePr>
        <p:xfrm>
          <a:off x="4751999" y="1076079"/>
          <a:ext cx="4392000" cy="4533977"/>
        </p:xfrm>
        <a:graphic>
          <a:graphicData uri="http://schemas.openxmlformats.org/drawingml/2006/chart">
            <c:chart xmlns:c="http://schemas.openxmlformats.org/drawingml/2006/chart" xmlns:r="http://schemas.openxmlformats.org/officeDocument/2006/relationships" r:id="rId2"/>
          </a:graphicData>
        </a:graphic>
      </p:graphicFrame>
      <p:sp>
        <p:nvSpPr>
          <p:cNvPr id="4" name="CasellaDiTesto 1">
            <a:extLst>
              <a:ext uri="{FF2B5EF4-FFF2-40B4-BE49-F238E27FC236}">
                <a16:creationId xmlns:a16="http://schemas.microsoft.com/office/drawing/2014/main" id="{C78B892F-EB24-38D3-9DF4-791BE10EA958}"/>
              </a:ext>
            </a:extLst>
          </p:cNvPr>
          <p:cNvSpPr txBox="1"/>
          <p:nvPr/>
        </p:nvSpPr>
        <p:spPr>
          <a:xfrm>
            <a:off x="4956451" y="5781921"/>
            <a:ext cx="4092299" cy="25692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it-IT" sz="900" i="1" dirty="0">
                <a:solidFill>
                  <a:schemeClr val="bg2">
                    <a:lumMod val="25000"/>
                  </a:schemeClr>
                </a:solidFill>
                <a:latin typeface="Arial" pitchFamily="34" charset="0"/>
                <a:cs typeface="Arial" pitchFamily="34" charset="0"/>
              </a:rPr>
              <a:t>Fonte</a:t>
            </a:r>
            <a:r>
              <a:rPr lang="it-IT" sz="900" dirty="0">
                <a:solidFill>
                  <a:schemeClr val="bg2">
                    <a:lumMod val="25000"/>
                  </a:schemeClr>
                </a:solidFill>
                <a:latin typeface="Arial" pitchFamily="34" charset="0"/>
                <a:cs typeface="Arial" pitchFamily="34" charset="0"/>
              </a:rPr>
              <a:t>:</a:t>
            </a:r>
            <a:r>
              <a:rPr lang="it-IT" sz="900" baseline="0" dirty="0">
                <a:solidFill>
                  <a:schemeClr val="bg2">
                    <a:lumMod val="25000"/>
                  </a:schemeClr>
                </a:solidFill>
                <a:latin typeface="Arial" pitchFamily="34" charset="0"/>
                <a:cs typeface="Arial" pitchFamily="34" charset="0"/>
              </a:rPr>
              <a:t> elaborazioni Centro Studi Confindustria su dati Eurostat.</a:t>
            </a:r>
            <a:endParaRPr lang="it-IT" sz="900" dirty="0">
              <a:solidFill>
                <a:schemeClr val="bg2">
                  <a:lumMod val="25000"/>
                </a:schemeClr>
              </a:solidFill>
              <a:latin typeface="Arial" pitchFamily="34" charset="0"/>
              <a:cs typeface="Arial" pitchFamily="34" charset="0"/>
            </a:endParaRPr>
          </a:p>
        </p:txBody>
      </p:sp>
      <p:sp>
        <p:nvSpPr>
          <p:cNvPr id="5" name="Segnaposto numero diapositiva 4">
            <a:extLst>
              <a:ext uri="{FF2B5EF4-FFF2-40B4-BE49-F238E27FC236}">
                <a16:creationId xmlns:a16="http://schemas.microsoft.com/office/drawing/2014/main" id="{9318F778-283C-7EC1-1719-C969AFC8255B}"/>
              </a:ext>
            </a:extLst>
          </p:cNvPr>
          <p:cNvSpPr>
            <a:spLocks noGrp="1"/>
          </p:cNvSpPr>
          <p:nvPr>
            <p:ph type="sldNum" sz="quarter" idx="12"/>
          </p:nvPr>
        </p:nvSpPr>
        <p:spPr/>
        <p:txBody>
          <a:bodyPr/>
          <a:lstStyle/>
          <a:p>
            <a:fld id="{2B8196E9-C9B8-494E-B8F3-081598438571}" type="slidenum">
              <a:rPr lang="it-IT" smtClean="0"/>
              <a:t>5</a:t>
            </a:fld>
            <a:endParaRPr lang="it-IT"/>
          </a:p>
        </p:txBody>
      </p:sp>
    </p:spTree>
    <p:extLst>
      <p:ext uri="{BB962C8B-B14F-4D97-AF65-F5344CB8AC3E}">
        <p14:creationId xmlns:p14="http://schemas.microsoft.com/office/powerpoint/2010/main" val="2841410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59574851-99E6-7840-AFC4-0243ACAB96FF}"/>
              </a:ext>
            </a:extLst>
          </p:cNvPr>
          <p:cNvSpPr txBox="1"/>
          <p:nvPr/>
        </p:nvSpPr>
        <p:spPr>
          <a:xfrm>
            <a:off x="226630" y="131017"/>
            <a:ext cx="8690777" cy="430887"/>
          </a:xfrm>
          <a:prstGeom prst="rect">
            <a:avLst/>
          </a:prstGeom>
          <a:noFill/>
        </p:spPr>
        <p:txBody>
          <a:bodyPr wrap="none" rtlCol="0">
            <a:spAutoFit/>
          </a:bodyPr>
          <a:lstStyle/>
          <a:p>
            <a:pPr algn="ctr"/>
            <a:r>
              <a:rPr lang="it-IT" sz="2200" b="1" cap="all" dirty="0">
                <a:solidFill>
                  <a:schemeClr val="bg1"/>
                </a:solidFill>
                <a:latin typeface="Arial" panose="020B0604020202020204" pitchFamily="34" charset="0"/>
                <a:cs typeface="Arial" panose="020B0604020202020204" pitchFamily="34" charset="0"/>
              </a:rPr>
              <a:t>Per i salari cruciale la crescita della produttività</a:t>
            </a:r>
          </a:p>
        </p:txBody>
      </p:sp>
      <p:sp>
        <p:nvSpPr>
          <p:cNvPr id="25" name="CasellaDiTesto 24">
            <a:extLst>
              <a:ext uri="{FF2B5EF4-FFF2-40B4-BE49-F238E27FC236}">
                <a16:creationId xmlns:a16="http://schemas.microsoft.com/office/drawing/2014/main" id="{063F3CAF-B588-4263-8A87-FC6C4B5432A2}"/>
              </a:ext>
            </a:extLst>
          </p:cNvPr>
          <p:cNvSpPr txBox="1"/>
          <p:nvPr/>
        </p:nvSpPr>
        <p:spPr>
          <a:xfrm>
            <a:off x="0" y="2092865"/>
            <a:ext cx="4572000" cy="2672270"/>
          </a:xfrm>
          <a:prstGeom prst="rect">
            <a:avLst/>
          </a:prstGeom>
          <a:solidFill>
            <a:schemeClr val="bg1">
              <a:alpha val="67000"/>
            </a:schemeClr>
          </a:solidFill>
        </p:spPr>
        <p:txBody>
          <a:bodyPr wrap="square" rtlCol="0">
            <a:spAutoFit/>
          </a:bodyPr>
          <a:lstStyle/>
          <a:p>
            <a:pPr marL="285750" indent="-285750">
              <a:lnSpc>
                <a:spcPct val="114000"/>
              </a:lnSpc>
              <a:spcAft>
                <a:spcPts val="600"/>
              </a:spcAft>
              <a:buFont typeface="Arial" panose="020B0604020202020204" pitchFamily="34" charset="0"/>
              <a:buChar char="•"/>
            </a:pPr>
            <a:r>
              <a:rPr lang="it-IT" sz="1600" dirty="0">
                <a:solidFill>
                  <a:schemeClr val="bg2">
                    <a:lumMod val="25000"/>
                  </a:schemeClr>
                </a:solidFill>
                <a:latin typeface="Arial" panose="020B0604020202020204" pitchFamily="34" charset="0"/>
                <a:cs typeface="Arial" panose="020B0604020202020204" pitchFamily="34" charset="0"/>
              </a:rPr>
              <a:t>Il confronto fra l’Italia e gli altri principali paesi europei mette in luce una situazione ben peggiore se si considera il </a:t>
            </a:r>
            <a:r>
              <a:rPr lang="it-IT" sz="1600" b="1" dirty="0">
                <a:solidFill>
                  <a:schemeClr val="bg2">
                    <a:lumMod val="25000"/>
                  </a:schemeClr>
                </a:solidFill>
                <a:latin typeface="Arial" panose="020B0604020202020204" pitchFamily="34" charset="0"/>
                <a:cs typeface="Arial" panose="020B0604020202020204" pitchFamily="34" charset="0"/>
              </a:rPr>
              <a:t>totale dell’economia </a:t>
            </a:r>
            <a:r>
              <a:rPr lang="it-IT" sz="1600" dirty="0">
                <a:solidFill>
                  <a:schemeClr val="bg2">
                    <a:lumMod val="25000"/>
                  </a:schemeClr>
                </a:solidFill>
                <a:latin typeface="Arial" panose="020B0604020202020204" pitchFamily="34" charset="0"/>
                <a:cs typeface="Arial" panose="020B0604020202020204" pitchFamily="34" charset="0"/>
              </a:rPr>
              <a:t>(produttività sostanzialmente piatta e crescita dei salari del 5,3% nel periodo 2000-2019).</a:t>
            </a:r>
          </a:p>
          <a:p>
            <a:pPr marL="285750" indent="-285750">
              <a:lnSpc>
                <a:spcPct val="114000"/>
              </a:lnSpc>
              <a:spcAft>
                <a:spcPts val="600"/>
              </a:spcAft>
              <a:buFont typeface="Arial" panose="020B0604020202020204" pitchFamily="34" charset="0"/>
              <a:buChar char="•"/>
            </a:pPr>
            <a:r>
              <a:rPr lang="it-IT" sz="1600" dirty="0">
                <a:solidFill>
                  <a:schemeClr val="bg2">
                    <a:lumMod val="25000"/>
                  </a:schemeClr>
                </a:solidFill>
                <a:latin typeface="Arial" panose="020B0604020202020204" pitchFamily="34" charset="0"/>
                <a:cs typeface="Arial" panose="020B0604020202020204" pitchFamily="34" charset="0"/>
              </a:rPr>
              <a:t>Il combinato disposto di questi dati determina una </a:t>
            </a:r>
            <a:r>
              <a:rPr lang="it-IT" sz="1600" b="1" dirty="0">
                <a:solidFill>
                  <a:schemeClr val="bg2">
                    <a:lumMod val="25000"/>
                  </a:schemeClr>
                </a:solidFill>
                <a:latin typeface="Arial" panose="020B0604020202020204" pitchFamily="34" charset="0"/>
                <a:cs typeface="Arial" panose="020B0604020202020204" pitchFamily="34" charset="0"/>
              </a:rPr>
              <a:t>perdita secca di competitività </a:t>
            </a:r>
            <a:r>
              <a:rPr lang="it-IT" sz="1600" dirty="0">
                <a:solidFill>
                  <a:schemeClr val="bg2">
                    <a:lumMod val="25000"/>
                  </a:schemeClr>
                </a:solidFill>
                <a:latin typeface="Arial" panose="020B0604020202020204" pitchFamily="34" charset="0"/>
                <a:cs typeface="Arial" panose="020B0604020202020204" pitchFamily="34" charset="0"/>
              </a:rPr>
              <a:t>per la nostra economia. </a:t>
            </a:r>
          </a:p>
        </p:txBody>
      </p:sp>
      <p:graphicFrame>
        <p:nvGraphicFramePr>
          <p:cNvPr id="4" name="Grafico 3">
            <a:extLst>
              <a:ext uri="{FF2B5EF4-FFF2-40B4-BE49-F238E27FC236}">
                <a16:creationId xmlns:a16="http://schemas.microsoft.com/office/drawing/2014/main" id="{35EE9D0E-3A2F-4EA0-AD5A-C1648AFCA987}"/>
              </a:ext>
            </a:extLst>
          </p:cNvPr>
          <p:cNvGraphicFramePr>
            <a:graphicFrameLocks/>
          </p:cNvGraphicFramePr>
          <p:nvPr>
            <p:extLst>
              <p:ext uri="{D42A27DB-BD31-4B8C-83A1-F6EECF244321}">
                <p14:modId xmlns:p14="http://schemas.microsoft.com/office/powerpoint/2010/main" val="92816092"/>
              </p:ext>
            </p:extLst>
          </p:nvPr>
        </p:nvGraphicFramePr>
        <p:xfrm>
          <a:off x="4715932" y="1078230"/>
          <a:ext cx="4428067" cy="4392000"/>
        </p:xfrm>
        <a:graphic>
          <a:graphicData uri="http://schemas.openxmlformats.org/drawingml/2006/chart">
            <c:chart xmlns:c="http://schemas.openxmlformats.org/drawingml/2006/chart" xmlns:r="http://schemas.openxmlformats.org/officeDocument/2006/relationships" r:id="rId2"/>
          </a:graphicData>
        </a:graphic>
      </p:graphicFrame>
      <p:sp>
        <p:nvSpPr>
          <p:cNvPr id="2" name="CasellaDiTesto 1">
            <a:extLst>
              <a:ext uri="{FF2B5EF4-FFF2-40B4-BE49-F238E27FC236}">
                <a16:creationId xmlns:a16="http://schemas.microsoft.com/office/drawing/2014/main" id="{37ACAE86-01A3-D4B1-9573-9C9AB5656859}"/>
              </a:ext>
            </a:extLst>
          </p:cNvPr>
          <p:cNvSpPr txBox="1"/>
          <p:nvPr/>
        </p:nvSpPr>
        <p:spPr>
          <a:xfrm>
            <a:off x="4956451" y="5781921"/>
            <a:ext cx="4092299" cy="25692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it-IT" sz="900" i="1" dirty="0">
                <a:solidFill>
                  <a:schemeClr val="bg2">
                    <a:lumMod val="25000"/>
                  </a:schemeClr>
                </a:solidFill>
                <a:latin typeface="Arial" pitchFamily="34" charset="0"/>
                <a:cs typeface="Arial" pitchFamily="34" charset="0"/>
              </a:rPr>
              <a:t>Fonte</a:t>
            </a:r>
            <a:r>
              <a:rPr lang="it-IT" sz="900" dirty="0">
                <a:solidFill>
                  <a:schemeClr val="bg2">
                    <a:lumMod val="25000"/>
                  </a:schemeClr>
                </a:solidFill>
                <a:latin typeface="Arial" pitchFamily="34" charset="0"/>
                <a:cs typeface="Arial" pitchFamily="34" charset="0"/>
              </a:rPr>
              <a:t>:</a:t>
            </a:r>
            <a:r>
              <a:rPr lang="it-IT" sz="900" baseline="0" dirty="0">
                <a:solidFill>
                  <a:schemeClr val="bg2">
                    <a:lumMod val="25000"/>
                  </a:schemeClr>
                </a:solidFill>
                <a:latin typeface="Arial" pitchFamily="34" charset="0"/>
                <a:cs typeface="Arial" pitchFamily="34" charset="0"/>
              </a:rPr>
              <a:t> elaborazioni Centro Studi Confindustria su dati Eurostat.</a:t>
            </a:r>
            <a:endParaRPr lang="it-IT" sz="900" dirty="0">
              <a:solidFill>
                <a:schemeClr val="bg2">
                  <a:lumMod val="25000"/>
                </a:schemeClr>
              </a:solidFill>
              <a:latin typeface="Arial" pitchFamily="34" charset="0"/>
              <a:cs typeface="Arial" pitchFamily="34" charset="0"/>
            </a:endParaRPr>
          </a:p>
        </p:txBody>
      </p:sp>
      <p:sp>
        <p:nvSpPr>
          <p:cNvPr id="5" name="Segnaposto numero diapositiva 4">
            <a:extLst>
              <a:ext uri="{FF2B5EF4-FFF2-40B4-BE49-F238E27FC236}">
                <a16:creationId xmlns:a16="http://schemas.microsoft.com/office/drawing/2014/main" id="{59B595B7-17FC-2FD1-3F56-236DFF020596}"/>
              </a:ext>
            </a:extLst>
          </p:cNvPr>
          <p:cNvSpPr>
            <a:spLocks noGrp="1"/>
          </p:cNvSpPr>
          <p:nvPr>
            <p:ph type="sldNum" sz="quarter" idx="12"/>
          </p:nvPr>
        </p:nvSpPr>
        <p:spPr/>
        <p:txBody>
          <a:bodyPr/>
          <a:lstStyle/>
          <a:p>
            <a:fld id="{2B8196E9-C9B8-494E-B8F3-081598438571}" type="slidenum">
              <a:rPr lang="it-IT" smtClean="0"/>
              <a:t>6</a:t>
            </a:fld>
            <a:endParaRPr lang="it-IT"/>
          </a:p>
        </p:txBody>
      </p:sp>
    </p:spTree>
    <p:extLst>
      <p:ext uri="{BB962C8B-B14F-4D97-AF65-F5344CB8AC3E}">
        <p14:creationId xmlns:p14="http://schemas.microsoft.com/office/powerpoint/2010/main" val="3159762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59574851-99E6-7840-AFC4-0243ACAB96FF}"/>
              </a:ext>
            </a:extLst>
          </p:cNvPr>
          <p:cNvSpPr txBox="1"/>
          <p:nvPr/>
        </p:nvSpPr>
        <p:spPr>
          <a:xfrm>
            <a:off x="232468" y="143776"/>
            <a:ext cx="8947578" cy="430887"/>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200" b="1" i="0" u="none" strike="noStrike" kern="1200" cap="all"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Il CLUP orario NELLA MANIFATTURA (</a:t>
            </a:r>
            <a:r>
              <a:rPr kumimoji="0" lang="it-IT" sz="2200" b="1" i="0" u="none" strike="noStrike" kern="1200" cap="all" spc="0" normalizeH="0" baseline="0" noProof="0" dirty="0" err="1">
                <a:ln>
                  <a:noFill/>
                </a:ln>
                <a:solidFill>
                  <a:prstClr val="white"/>
                </a:solidFill>
                <a:effectLst/>
                <a:uLnTx/>
                <a:uFillTx/>
                <a:latin typeface="Arial" panose="020B0604020202020204" pitchFamily="34" charset="0"/>
                <a:ea typeface="+mn-ea"/>
                <a:cs typeface="Arial" panose="020B0604020202020204" pitchFamily="34" charset="0"/>
              </a:rPr>
              <a:t>dalLA</a:t>
            </a:r>
            <a:r>
              <a:rPr kumimoji="0" lang="it-IT" sz="2200" b="1" i="0" u="none" strike="noStrike" kern="1200" cap="all"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NOTA del </a:t>
            </a:r>
            <a:r>
              <a:rPr kumimoji="0" lang="it-IT" sz="2200" b="1" i="0" u="none" strike="noStrike" kern="1200" cap="all" spc="0" normalizeH="0" baseline="0" noProof="0" dirty="0" err="1">
                <a:ln>
                  <a:noFill/>
                </a:ln>
                <a:solidFill>
                  <a:prstClr val="white"/>
                </a:solidFill>
                <a:effectLst/>
                <a:uLnTx/>
                <a:uFillTx/>
                <a:latin typeface="Arial" panose="020B0604020202020204" pitchFamily="34" charset="0"/>
                <a:ea typeface="+mn-ea"/>
                <a:cs typeface="Arial" panose="020B0604020202020204" pitchFamily="34" charset="0"/>
              </a:rPr>
              <a:t>csc</a:t>
            </a:r>
            <a:r>
              <a:rPr kumimoji="0" lang="it-IT" sz="2200" b="1" i="0" u="none" strike="noStrike" kern="1200" cap="all"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a:t>
            </a:r>
          </a:p>
        </p:txBody>
      </p:sp>
      <p:sp>
        <p:nvSpPr>
          <p:cNvPr id="25" name="CasellaDiTesto 24">
            <a:extLst>
              <a:ext uri="{FF2B5EF4-FFF2-40B4-BE49-F238E27FC236}">
                <a16:creationId xmlns:a16="http://schemas.microsoft.com/office/drawing/2014/main" id="{063F3CAF-B588-4263-8A87-FC6C4B5432A2}"/>
              </a:ext>
            </a:extLst>
          </p:cNvPr>
          <p:cNvSpPr txBox="1"/>
          <p:nvPr/>
        </p:nvSpPr>
        <p:spPr>
          <a:xfrm>
            <a:off x="0" y="2046298"/>
            <a:ext cx="4572000" cy="2672270"/>
          </a:xfrm>
          <a:prstGeom prst="rect">
            <a:avLst/>
          </a:prstGeom>
          <a:solidFill>
            <a:schemeClr val="bg1">
              <a:alpha val="67000"/>
            </a:schemeClr>
          </a:solidFill>
        </p:spPr>
        <p:txBody>
          <a:bodyPr wrap="square" rtlCol="0">
            <a:spAutoFit/>
          </a:bodyPr>
          <a:lstStyle/>
          <a:p>
            <a:pPr marL="285750" lvl="0" indent="-285750">
              <a:lnSpc>
                <a:spcPct val="114000"/>
              </a:lnSpc>
              <a:spcAft>
                <a:spcPts val="600"/>
              </a:spcAft>
              <a:buFont typeface="Arial" panose="020B0604020202020204" pitchFamily="34" charset="0"/>
              <a:buChar char="•"/>
            </a:pPr>
            <a:r>
              <a:rPr lang="it-IT" sz="1600" dirty="0">
                <a:solidFill>
                  <a:schemeClr val="bg2">
                    <a:lumMod val="25000"/>
                  </a:schemeClr>
                </a:solidFill>
                <a:latin typeface="Arial" panose="020B0604020202020204" pitchFamily="34" charset="0"/>
                <a:cs typeface="Arial" panose="020B0604020202020204" pitchFamily="34" charset="0"/>
              </a:rPr>
              <a:t>Guadagni di produttività così limitati rispetto ad altri paesi hanno comportato una netta perdita di competitività per il nostro settore manifatturiero.</a:t>
            </a:r>
          </a:p>
          <a:p>
            <a:pPr marL="285750" lvl="0" indent="-285750">
              <a:lnSpc>
                <a:spcPct val="114000"/>
              </a:lnSpc>
              <a:spcAft>
                <a:spcPts val="600"/>
              </a:spcAft>
              <a:buFont typeface="Arial" panose="020B0604020202020204" pitchFamily="34" charset="0"/>
              <a:buChar char="•"/>
            </a:pPr>
            <a:r>
              <a:rPr lang="it-IT" sz="1600" dirty="0">
                <a:solidFill>
                  <a:schemeClr val="bg2">
                    <a:lumMod val="25000"/>
                  </a:schemeClr>
                </a:solidFill>
                <a:latin typeface="Arial" panose="020B0604020202020204" pitchFamily="34" charset="0"/>
                <a:cs typeface="Arial" panose="020B0604020202020204" pitchFamily="34" charset="0"/>
              </a:rPr>
              <a:t>Tra il 2000 e il 2020, l'Italia ha perso rispetto alla Germania </a:t>
            </a:r>
            <a:r>
              <a:rPr lang="it-IT" sz="1600" b="1" dirty="0">
                <a:solidFill>
                  <a:schemeClr val="bg2">
                    <a:lumMod val="25000"/>
                  </a:schemeClr>
                </a:solidFill>
                <a:latin typeface="Arial" panose="020B0604020202020204" pitchFamily="34" charset="0"/>
                <a:cs typeface="Arial" panose="020B0604020202020204" pitchFamily="34" charset="0"/>
              </a:rPr>
              <a:t>26,4 punti di competitività </a:t>
            </a:r>
            <a:r>
              <a:rPr lang="it-IT" sz="1600" dirty="0">
                <a:solidFill>
                  <a:schemeClr val="bg2">
                    <a:lumMod val="25000"/>
                  </a:schemeClr>
                </a:solidFill>
                <a:latin typeface="Arial" panose="020B0604020202020204" pitchFamily="34" charset="0"/>
                <a:cs typeface="Arial" panose="020B0604020202020204" pitchFamily="34" charset="0"/>
              </a:rPr>
              <a:t>misurata in termini di CLUP (costo del lavoro orario per unità di prodotto), </a:t>
            </a:r>
            <a:r>
              <a:rPr lang="it-IT" sz="1600" b="1" dirty="0">
                <a:solidFill>
                  <a:schemeClr val="bg2">
                    <a:lumMod val="25000"/>
                  </a:schemeClr>
                </a:solidFill>
                <a:latin typeface="Arial" panose="020B0604020202020204" pitchFamily="34" charset="0"/>
                <a:cs typeface="Arial" panose="020B0604020202020204" pitchFamily="34" charset="0"/>
              </a:rPr>
              <a:t>26,8 punti</a:t>
            </a:r>
            <a:r>
              <a:rPr lang="it-IT" sz="1600" dirty="0">
                <a:solidFill>
                  <a:schemeClr val="bg2">
                    <a:lumMod val="25000"/>
                  </a:schemeClr>
                </a:solidFill>
                <a:latin typeface="Arial" panose="020B0604020202020204" pitchFamily="34" charset="0"/>
                <a:cs typeface="Arial" panose="020B0604020202020204" pitchFamily="34" charset="0"/>
              </a:rPr>
              <a:t> rispetto alla media dell’Eurozona.</a:t>
            </a:r>
            <a:endParaRPr kumimoji="0" lang="it-IT" sz="1400" b="0" i="0" u="none" strike="noStrike" kern="1200" cap="none" spc="0" normalizeH="0" baseline="0" noProof="0" dirty="0">
              <a:ln>
                <a:noFill/>
              </a:ln>
              <a:solidFill>
                <a:schemeClr val="bg2">
                  <a:lumMod val="25000"/>
                </a:schemeClr>
              </a:solidFill>
              <a:effectLst/>
              <a:uLnTx/>
              <a:uFillTx/>
              <a:latin typeface="Arial" panose="020B0604020202020204" pitchFamily="34" charset="0"/>
              <a:cs typeface="Arial" panose="020B0604020202020204" pitchFamily="34" charset="0"/>
            </a:endParaRPr>
          </a:p>
        </p:txBody>
      </p:sp>
      <p:graphicFrame>
        <p:nvGraphicFramePr>
          <p:cNvPr id="4" name="Grafico 3">
            <a:extLst>
              <a:ext uri="{FF2B5EF4-FFF2-40B4-BE49-F238E27FC236}">
                <a16:creationId xmlns:a16="http://schemas.microsoft.com/office/drawing/2014/main" id="{00000000-0008-0000-0500-000007000000}"/>
              </a:ext>
            </a:extLst>
          </p:cNvPr>
          <p:cNvGraphicFramePr>
            <a:graphicFrameLocks/>
          </p:cNvGraphicFramePr>
          <p:nvPr>
            <p:extLst>
              <p:ext uri="{D42A27DB-BD31-4B8C-83A1-F6EECF244321}">
                <p14:modId xmlns:p14="http://schemas.microsoft.com/office/powerpoint/2010/main" val="952778781"/>
              </p:ext>
            </p:extLst>
          </p:nvPr>
        </p:nvGraphicFramePr>
        <p:xfrm>
          <a:off x="4665137" y="1083733"/>
          <a:ext cx="4464000" cy="4597401"/>
        </p:xfrm>
        <a:graphic>
          <a:graphicData uri="http://schemas.openxmlformats.org/drawingml/2006/chart">
            <c:chart xmlns:c="http://schemas.openxmlformats.org/drawingml/2006/chart" xmlns:r="http://schemas.openxmlformats.org/officeDocument/2006/relationships" r:id="rId2"/>
          </a:graphicData>
        </a:graphic>
      </p:graphicFrame>
      <p:sp>
        <p:nvSpPr>
          <p:cNvPr id="2" name="Segnaposto numero diapositiva 1">
            <a:extLst>
              <a:ext uri="{FF2B5EF4-FFF2-40B4-BE49-F238E27FC236}">
                <a16:creationId xmlns:a16="http://schemas.microsoft.com/office/drawing/2014/main" id="{2BC5626B-5F6F-D052-340C-4F53964F37DB}"/>
              </a:ext>
            </a:extLst>
          </p:cNvPr>
          <p:cNvSpPr>
            <a:spLocks noGrp="1"/>
          </p:cNvSpPr>
          <p:nvPr>
            <p:ph type="sldNum" sz="quarter" idx="12"/>
          </p:nvPr>
        </p:nvSpPr>
        <p:spPr/>
        <p:txBody>
          <a:bodyPr/>
          <a:lstStyle/>
          <a:p>
            <a:fld id="{2B8196E9-C9B8-494E-B8F3-081598438571}" type="slidenum">
              <a:rPr lang="it-IT" smtClean="0"/>
              <a:t>7</a:t>
            </a:fld>
            <a:endParaRPr lang="it-IT"/>
          </a:p>
        </p:txBody>
      </p:sp>
    </p:spTree>
    <p:extLst>
      <p:ext uri="{BB962C8B-B14F-4D97-AF65-F5344CB8AC3E}">
        <p14:creationId xmlns:p14="http://schemas.microsoft.com/office/powerpoint/2010/main" val="2078092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59574851-99E6-7840-AFC4-0243ACAB96FF}"/>
              </a:ext>
            </a:extLst>
          </p:cNvPr>
          <p:cNvSpPr txBox="1"/>
          <p:nvPr/>
        </p:nvSpPr>
        <p:spPr>
          <a:xfrm>
            <a:off x="414477" y="131017"/>
            <a:ext cx="8315097" cy="430887"/>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200" b="1" i="0" u="none" strike="noStrike" kern="1200" cap="all"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 </a:t>
            </a:r>
            <a:r>
              <a:rPr lang="it-IT" sz="2200" b="1" cap="all" dirty="0">
                <a:solidFill>
                  <a:prstClr val="white"/>
                </a:solidFill>
                <a:latin typeface="Arial" panose="020B0604020202020204" pitchFamily="34" charset="0"/>
                <a:cs typeface="Arial" panose="020B0604020202020204" pitchFamily="34" charset="0"/>
              </a:rPr>
              <a:t>cosiddetta </a:t>
            </a:r>
            <a:r>
              <a:rPr kumimoji="0" lang="it-IT" sz="2200" b="1" i="0" u="none" strike="noStrike" kern="1200" cap="all"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Quota profitti (</a:t>
            </a:r>
            <a:r>
              <a:rPr kumimoji="0" lang="it-IT" sz="2200" b="1" i="0" u="none" strike="noStrike" kern="1200" cap="all" spc="0" normalizeH="0" baseline="0" noProof="0" dirty="0" err="1">
                <a:ln>
                  <a:noFill/>
                </a:ln>
                <a:solidFill>
                  <a:prstClr val="white"/>
                </a:solidFill>
                <a:effectLst/>
                <a:uLnTx/>
                <a:uFillTx/>
                <a:latin typeface="Arial" panose="020B0604020202020204" pitchFamily="34" charset="0"/>
                <a:ea typeface="+mn-ea"/>
                <a:cs typeface="Arial" panose="020B0604020202020204" pitchFamily="34" charset="0"/>
              </a:rPr>
              <a:t>dalLA</a:t>
            </a:r>
            <a:r>
              <a:rPr kumimoji="0" lang="it-IT" sz="2200" b="1" i="0" u="none" strike="noStrike" kern="1200" cap="all"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NOTA del </a:t>
            </a:r>
            <a:r>
              <a:rPr kumimoji="0" lang="it-IT" sz="2200" b="1" i="0" u="none" strike="noStrike" kern="1200" cap="all" spc="0" normalizeH="0" baseline="0" noProof="0" dirty="0" err="1">
                <a:ln>
                  <a:noFill/>
                </a:ln>
                <a:solidFill>
                  <a:prstClr val="white"/>
                </a:solidFill>
                <a:effectLst/>
                <a:uLnTx/>
                <a:uFillTx/>
                <a:latin typeface="Arial" panose="020B0604020202020204" pitchFamily="34" charset="0"/>
                <a:ea typeface="+mn-ea"/>
                <a:cs typeface="Arial" panose="020B0604020202020204" pitchFamily="34" charset="0"/>
              </a:rPr>
              <a:t>csc</a:t>
            </a:r>
            <a:r>
              <a:rPr kumimoji="0" lang="it-IT" sz="2200" b="1" i="0" u="none" strike="noStrike" kern="1200" cap="all"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a:t>
            </a:r>
          </a:p>
        </p:txBody>
      </p:sp>
      <p:sp>
        <p:nvSpPr>
          <p:cNvPr id="25" name="CasellaDiTesto 24">
            <a:extLst>
              <a:ext uri="{FF2B5EF4-FFF2-40B4-BE49-F238E27FC236}">
                <a16:creationId xmlns:a16="http://schemas.microsoft.com/office/drawing/2014/main" id="{063F3CAF-B588-4263-8A87-FC6C4B5432A2}"/>
              </a:ext>
            </a:extLst>
          </p:cNvPr>
          <p:cNvSpPr txBox="1"/>
          <p:nvPr/>
        </p:nvSpPr>
        <p:spPr>
          <a:xfrm>
            <a:off x="0" y="1620811"/>
            <a:ext cx="4572000" cy="3616375"/>
          </a:xfrm>
          <a:prstGeom prst="rect">
            <a:avLst/>
          </a:prstGeom>
          <a:solidFill>
            <a:schemeClr val="bg1">
              <a:alpha val="67000"/>
            </a:schemeClr>
          </a:solidFill>
        </p:spPr>
        <p:txBody>
          <a:bodyPr wrap="square" rtlCol="0">
            <a:spAutoFit/>
          </a:bodyPr>
          <a:lstStyle/>
          <a:p>
            <a:pPr marL="285750" indent="-285750">
              <a:spcAft>
                <a:spcPts val="600"/>
              </a:spcAft>
              <a:buFont typeface="Arial" panose="020B0604020202020204" pitchFamily="34" charset="0"/>
              <a:buChar char="•"/>
            </a:pPr>
            <a:r>
              <a:rPr lang="it-IT" sz="1600" dirty="0">
                <a:solidFill>
                  <a:schemeClr val="bg2">
                    <a:lumMod val="25000"/>
                  </a:schemeClr>
                </a:solidFill>
                <a:latin typeface="Arial" panose="020B0604020202020204" pitchFamily="34" charset="0"/>
                <a:cs typeface="Arial" panose="020B0604020202020204" pitchFamily="34" charset="0"/>
              </a:rPr>
              <a:t>Un ulteriore effetto della debole dinamica comparata della produttività, a fronte di guadagni salariali in linea o talvolta più ampi che altrove, è l’</a:t>
            </a:r>
            <a:r>
              <a:rPr lang="it-IT" sz="1600" b="1" dirty="0">
                <a:solidFill>
                  <a:schemeClr val="bg2">
                    <a:lumMod val="25000"/>
                  </a:schemeClr>
                </a:solidFill>
                <a:latin typeface="Arial" panose="020B0604020202020204" pitchFamily="34" charset="0"/>
                <a:cs typeface="Arial" panose="020B0604020202020204" pitchFamily="34" charset="0"/>
              </a:rPr>
              <a:t>erosione della cosiddetta “quota profitti”</a:t>
            </a:r>
            <a:r>
              <a:rPr lang="it-IT" sz="1600" dirty="0">
                <a:solidFill>
                  <a:schemeClr val="bg2">
                    <a:lumMod val="25000"/>
                  </a:schemeClr>
                </a:solidFill>
                <a:latin typeface="Arial" panose="020B0604020202020204" pitchFamily="34" charset="0"/>
                <a:cs typeface="Arial" panose="020B0604020202020204" pitchFamily="34" charset="0"/>
              </a:rPr>
              <a:t> (o “quota capitale”), ovvero la quota di valore aggiunto che va a remunerazione del capitale, misurata dal rapporto tra Margine Operativo Lordo (MOL) e valore aggiunto.</a:t>
            </a:r>
          </a:p>
          <a:p>
            <a:pPr marL="285750" indent="-285750">
              <a:buFont typeface="Arial" panose="020B0604020202020204" pitchFamily="34" charset="0"/>
              <a:buChar char="•"/>
            </a:pPr>
            <a:r>
              <a:rPr lang="it-IT" sz="1600" dirty="0">
                <a:solidFill>
                  <a:schemeClr val="bg2">
                    <a:lumMod val="25000"/>
                  </a:schemeClr>
                </a:solidFill>
                <a:latin typeface="Arial" panose="020B0604020202020204" pitchFamily="34" charset="0"/>
                <a:cs typeface="Arial" panose="020B0604020202020204" pitchFamily="34" charset="0"/>
              </a:rPr>
              <a:t>Tale rapporto nel manifatturiero italiano partiva nel 2000 sopra quello medio nell’Eurozona (38,3% contro 34,7%), ma dal 2004 è stabilmente sotto, con un </a:t>
            </a:r>
            <a:r>
              <a:rPr lang="it-IT" sz="1600" b="1" dirty="0">
                <a:solidFill>
                  <a:schemeClr val="bg2">
                    <a:lumMod val="25000"/>
                  </a:schemeClr>
                </a:solidFill>
                <a:latin typeface="Arial" panose="020B0604020202020204" pitchFamily="34" charset="0"/>
                <a:cs typeface="Arial" panose="020B0604020202020204" pitchFamily="34" charset="0"/>
              </a:rPr>
              <a:t>divario pari a 3,6 punti nel 2020</a:t>
            </a:r>
            <a:r>
              <a:rPr lang="it-IT" sz="1600" dirty="0">
                <a:solidFill>
                  <a:schemeClr val="bg2">
                    <a:lumMod val="25000"/>
                  </a:schemeClr>
                </a:solidFill>
                <a:latin typeface="Arial" panose="020B0604020202020204" pitchFamily="34" charset="0"/>
                <a:cs typeface="Arial" panose="020B0604020202020204" pitchFamily="34" charset="0"/>
              </a:rPr>
              <a:t> (34,8% contro 38,4%).</a:t>
            </a:r>
          </a:p>
        </p:txBody>
      </p:sp>
      <p:graphicFrame>
        <p:nvGraphicFramePr>
          <p:cNvPr id="4" name="Grafico 3">
            <a:extLst>
              <a:ext uri="{FF2B5EF4-FFF2-40B4-BE49-F238E27FC236}">
                <a16:creationId xmlns:a16="http://schemas.microsoft.com/office/drawing/2014/main" id="{00000000-0008-0000-0900-00004C000000}"/>
              </a:ext>
            </a:extLst>
          </p:cNvPr>
          <p:cNvGraphicFramePr>
            <a:graphicFrameLocks/>
          </p:cNvGraphicFramePr>
          <p:nvPr>
            <p:extLst>
              <p:ext uri="{D42A27DB-BD31-4B8C-83A1-F6EECF244321}">
                <p14:modId xmlns:p14="http://schemas.microsoft.com/office/powerpoint/2010/main" val="735398367"/>
              </p:ext>
            </p:extLst>
          </p:nvPr>
        </p:nvGraphicFramePr>
        <p:xfrm>
          <a:off x="4758266" y="1193801"/>
          <a:ext cx="4392000" cy="4363402"/>
        </p:xfrm>
        <a:graphic>
          <a:graphicData uri="http://schemas.openxmlformats.org/drawingml/2006/chart">
            <c:chart xmlns:c="http://schemas.openxmlformats.org/drawingml/2006/chart" xmlns:r="http://schemas.openxmlformats.org/officeDocument/2006/relationships" r:id="rId2"/>
          </a:graphicData>
        </a:graphic>
      </p:graphicFrame>
      <p:sp>
        <p:nvSpPr>
          <p:cNvPr id="2" name="Segnaposto numero diapositiva 1">
            <a:extLst>
              <a:ext uri="{FF2B5EF4-FFF2-40B4-BE49-F238E27FC236}">
                <a16:creationId xmlns:a16="http://schemas.microsoft.com/office/drawing/2014/main" id="{51EE4820-DB1E-367E-14BE-906C9C1857B2}"/>
              </a:ext>
            </a:extLst>
          </p:cNvPr>
          <p:cNvSpPr>
            <a:spLocks noGrp="1"/>
          </p:cNvSpPr>
          <p:nvPr>
            <p:ph type="sldNum" sz="quarter" idx="12"/>
          </p:nvPr>
        </p:nvSpPr>
        <p:spPr/>
        <p:txBody>
          <a:bodyPr/>
          <a:lstStyle/>
          <a:p>
            <a:fld id="{2B8196E9-C9B8-494E-B8F3-081598438571}" type="slidenum">
              <a:rPr lang="it-IT" smtClean="0"/>
              <a:t>8</a:t>
            </a:fld>
            <a:endParaRPr lang="it-IT"/>
          </a:p>
        </p:txBody>
      </p:sp>
    </p:spTree>
    <p:extLst>
      <p:ext uri="{BB962C8B-B14F-4D97-AF65-F5344CB8AC3E}">
        <p14:creationId xmlns:p14="http://schemas.microsoft.com/office/powerpoint/2010/main" val="2553594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8F326EA1-9E39-4D2E-BAF3-E9E2F74858D5}"/>
              </a:ext>
            </a:extLst>
          </p:cNvPr>
          <p:cNvSpPr txBox="1"/>
          <p:nvPr/>
        </p:nvSpPr>
        <p:spPr>
          <a:xfrm>
            <a:off x="0" y="2875002"/>
            <a:ext cx="9144000" cy="110799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1200"/>
              </a:spcAft>
              <a:buClrTx/>
              <a:buSzTx/>
              <a:buFontTx/>
              <a:buNone/>
              <a:tabLst/>
              <a:defRPr/>
            </a:pPr>
            <a:r>
              <a:rPr kumimoji="0" lang="it-IT" sz="2800" b="1" i="0" u="none" strike="noStrike" kern="1200" cap="all"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PARTE SECONDA</a:t>
            </a:r>
          </a:p>
          <a:p>
            <a:pPr marL="0" marR="0" lvl="0" indent="0" algn="ctr" defTabSz="914400" rtl="0" eaLnBrk="1" fontAlgn="auto" latinLnBrk="0" hangingPunct="1">
              <a:lnSpc>
                <a:spcPct val="100000"/>
              </a:lnSpc>
              <a:spcBef>
                <a:spcPts val="0"/>
              </a:spcBef>
              <a:spcAft>
                <a:spcPts val="1200"/>
              </a:spcAft>
              <a:buClrTx/>
              <a:buSzTx/>
              <a:buFontTx/>
              <a:buNone/>
              <a:tabLst/>
              <a:defRPr/>
            </a:pPr>
            <a:r>
              <a:rPr kumimoji="0" lang="it-IT" sz="2800" b="1" i="0" u="none" strike="noStrike" kern="1200" cap="all" spc="0" normalizeH="0" baseline="0" noProof="0" dirty="0">
                <a:ln>
                  <a:noFill/>
                </a:ln>
                <a:solidFill>
                  <a:srgbClr val="44546A"/>
                </a:solidFill>
                <a:effectLst/>
                <a:uLnTx/>
                <a:uFillTx/>
                <a:latin typeface="Arial" panose="020B0604020202020204" pitchFamily="34" charset="0"/>
                <a:ea typeface="+mn-ea"/>
                <a:cs typeface="Arial" panose="020B0604020202020204" pitchFamily="34" charset="0"/>
              </a:rPr>
              <a:t>LA  CONTRATTAZIONE COLLETTIVA NAZIONALE</a:t>
            </a:r>
          </a:p>
        </p:txBody>
      </p:sp>
    </p:spTree>
    <p:extLst>
      <p:ext uri="{BB962C8B-B14F-4D97-AF65-F5344CB8AC3E}">
        <p14:creationId xmlns:p14="http://schemas.microsoft.com/office/powerpoint/2010/main" val="287669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Effect transition="in" filter="fade">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NFINDUSTRIA-PPTX-4-3_low" id="{C107560E-6188-47AB-A41D-BF1C5D141EE2}" vid="{E632AA8E-A2FF-46BC-B807-AAD13E7D7F23}"/>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8d234197-448f-430e-b163-3cd80c063eac">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29A1C6D85AEC44E8AF443E67D6FB2E9" ma:contentTypeVersion="14" ma:contentTypeDescription="Create a new document." ma:contentTypeScope="" ma:versionID="2559ba6bb196f1ec866c455c8f69d350">
  <xsd:schema xmlns:xsd="http://www.w3.org/2001/XMLSchema" xmlns:xs="http://www.w3.org/2001/XMLSchema" xmlns:p="http://schemas.microsoft.com/office/2006/metadata/properties" xmlns:ns2="8d234197-448f-430e-b163-3cd80c063eac" xmlns:ns3="bd1881b0-4d25-41db-8dc5-353a524248b8" targetNamespace="http://schemas.microsoft.com/office/2006/metadata/properties" ma:root="true" ma:fieldsID="c58f97231341cab036d1c244d8e6b43c" ns2:_="" ns3:_="">
    <xsd:import namespace="8d234197-448f-430e-b163-3cd80c063eac"/>
    <xsd:import namespace="bd1881b0-4d25-41db-8dc5-353a524248b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lcf76f155ced4ddcb4097134ff3c332f"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234197-448f-430e-b163-3cd80c063ea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c5a36491-74e0-4c35-a6f0-68b60f884ccb" ma:termSetId="09814cd3-568e-fe90-9814-8d621ff8fb84" ma:anchorId="fba54fb3-c3e1-fe81-a776-ca4b69148c4d" ma:open="true" ma:isKeyword="false">
      <xsd:complexType>
        <xsd:sequence>
          <xsd:element ref="pc:Terms" minOccurs="0" maxOccurs="1"/>
        </xsd:sequence>
      </xsd:complex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d1881b0-4d25-41db-8dc5-353a524248b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416AEC2-6589-40DA-A406-D98A27831766}">
  <ds:schemaRefs>
    <ds:schemaRef ds:uri="http://schemas.microsoft.com/office/infopath/2007/PartnerControls"/>
    <ds:schemaRef ds:uri="http://schemas.openxmlformats.org/package/2006/metadata/core-properties"/>
    <ds:schemaRef ds:uri="8d234197-448f-430e-b163-3cd80c063eac"/>
    <ds:schemaRef ds:uri="http://schemas.microsoft.com/office/2006/documentManagement/types"/>
    <ds:schemaRef ds:uri="http://purl.org/dc/elements/1.1/"/>
    <ds:schemaRef ds:uri="http://schemas.microsoft.com/office/2006/metadata/properties"/>
    <ds:schemaRef ds:uri="http://purl.org/dc/dcmitype/"/>
    <ds:schemaRef ds:uri="bd1881b0-4d25-41db-8dc5-353a524248b8"/>
    <ds:schemaRef ds:uri="http://www.w3.org/XML/1998/namespace"/>
    <ds:schemaRef ds:uri="http://purl.org/dc/terms/"/>
  </ds:schemaRefs>
</ds:datastoreItem>
</file>

<file path=customXml/itemProps2.xml><?xml version="1.0" encoding="utf-8"?>
<ds:datastoreItem xmlns:ds="http://schemas.openxmlformats.org/officeDocument/2006/customXml" ds:itemID="{0FB21975-380C-4C95-A658-60D41C5A1975}">
  <ds:schemaRefs>
    <ds:schemaRef ds:uri="http://schemas.microsoft.com/sharepoint/v3/contenttype/forms"/>
  </ds:schemaRefs>
</ds:datastoreItem>
</file>

<file path=customXml/itemProps3.xml><?xml version="1.0" encoding="utf-8"?>
<ds:datastoreItem xmlns:ds="http://schemas.openxmlformats.org/officeDocument/2006/customXml" ds:itemID="{D0037482-B092-4E4D-A020-5346C67F8E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234197-448f-430e-b163-3cd80c063eac"/>
    <ds:schemaRef ds:uri="bd1881b0-4d25-41db-8dc5-353a524248b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Confindustria - Presentazione 4-3</Template>
  <TotalTime>2142</TotalTime>
  <Words>2025</Words>
  <Application>Microsoft Office PowerPoint</Application>
  <PresentationFormat>Presentazione su schermo (4:3)</PresentationFormat>
  <Paragraphs>153</Paragraphs>
  <Slides>22</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22</vt:i4>
      </vt:variant>
    </vt:vector>
  </HeadingPairs>
  <TitlesOfParts>
    <vt:vector size="28" baseType="lpstr">
      <vt:lpstr>Arial</vt:lpstr>
      <vt:lpstr>Calibri</vt:lpstr>
      <vt:lpstr>Calibri Light</vt:lpstr>
      <vt:lpstr>Lato</vt:lpstr>
      <vt:lpstr>Symbol</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Morleo Giovanni</dc:creator>
  <cp:lastModifiedBy>Albini Pierangelo</cp:lastModifiedBy>
  <cp:revision>46</cp:revision>
  <cp:lastPrinted>2023-07-05T12:41:29Z</cp:lastPrinted>
  <dcterms:created xsi:type="dcterms:W3CDTF">2021-02-24T07:56:47Z</dcterms:created>
  <dcterms:modified xsi:type="dcterms:W3CDTF">2023-07-05T17:50:23Z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10941191</vt:lpwstr>
  </property>
  <property fmtid="{D5CDD505-2E9C-101B-9397-08002B2CF9AE}" pid="3" name="NXPowerLiteSettings">
    <vt:lpwstr>C7000400038000</vt:lpwstr>
  </property>
  <property fmtid="{D5CDD505-2E9C-101B-9397-08002B2CF9AE}" pid="4" name="NXPowerLiteVersion">
    <vt:lpwstr>S9.0.1</vt:lpwstr>
  </property>
  <property fmtid="{D5CDD505-2E9C-101B-9397-08002B2CF9AE}" pid="5" name="ContentTypeId">
    <vt:lpwstr>0x010100729A1C6D85AEC44E8AF443E67D6FB2E9</vt:lpwstr>
  </property>
  <property fmtid="{D5CDD505-2E9C-101B-9397-08002B2CF9AE}" pid="6" name="MediaServiceImageTags">
    <vt:lpwstr/>
  </property>
</Properties>
</file>